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2"/>
  </p:notesMasterIdLst>
  <p:sldIdLst>
    <p:sldId id="340" r:id="rId2"/>
    <p:sldId id="305" r:id="rId3"/>
    <p:sldId id="341" r:id="rId4"/>
    <p:sldId id="447" r:id="rId5"/>
    <p:sldId id="258" r:id="rId6"/>
    <p:sldId id="449" r:id="rId7"/>
    <p:sldId id="448" r:id="rId8"/>
    <p:sldId id="450" r:id="rId9"/>
    <p:sldId id="316" r:id="rId10"/>
    <p:sldId id="451" r:id="rId11"/>
    <p:sldId id="452" r:id="rId12"/>
    <p:sldId id="454" r:id="rId13"/>
    <p:sldId id="456" r:id="rId14"/>
    <p:sldId id="338" r:id="rId15"/>
    <p:sldId id="455" r:id="rId16"/>
    <p:sldId id="457" r:id="rId17"/>
    <p:sldId id="458" r:id="rId18"/>
    <p:sldId id="459" r:id="rId19"/>
    <p:sldId id="460" r:id="rId20"/>
    <p:sldId id="342" r:id="rId21"/>
    <p:sldId id="461" r:id="rId22"/>
    <p:sldId id="462" r:id="rId23"/>
    <p:sldId id="463" r:id="rId24"/>
    <p:sldId id="464" r:id="rId25"/>
    <p:sldId id="349" r:id="rId26"/>
    <p:sldId id="465" r:id="rId27"/>
    <p:sldId id="466" r:id="rId28"/>
    <p:sldId id="467" r:id="rId29"/>
    <p:sldId id="365" r:id="rId30"/>
    <p:sldId id="3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110" d="100"/>
          <a:sy n="110" d="100"/>
        </p:scale>
        <p:origin x="630" y="96"/>
      </p:cViewPr>
      <p:guideLst/>
    </p:cSldViewPr>
  </p:slideViewPr>
  <p:outlineViewPr>
    <p:cViewPr>
      <p:scale>
        <a:sx n="33" d="100"/>
        <a:sy n="33" d="100"/>
      </p:scale>
      <p:origin x="0" y="-24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EE130-2723-4933-BF93-EB5519387EE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7030855-3489-463E-9F02-B1E293D1E656}">
      <dgm:prSet custT="1"/>
      <dgm:spPr/>
      <dgm:t>
        <a:bodyPr/>
        <a:lstStyle/>
        <a:p>
          <a:r>
            <a:rPr lang="en-US" sz="1050" dirty="0"/>
            <a:t>Liberal/Conservative – dialectic = believe government saves</a:t>
          </a:r>
        </a:p>
      </dgm:t>
    </dgm:pt>
    <dgm:pt modelId="{B42D4D6B-353B-4C2D-AE43-85E2A6580B96}" type="parTrans" cxnId="{1D8C48D6-1C1D-4C9F-8C38-3E0B230EAE9E}">
      <dgm:prSet/>
      <dgm:spPr/>
      <dgm:t>
        <a:bodyPr/>
        <a:lstStyle/>
        <a:p>
          <a:endParaRPr lang="en-US"/>
        </a:p>
      </dgm:t>
    </dgm:pt>
    <dgm:pt modelId="{9D7BD73B-1F96-4376-A333-5AFF88F95C60}" type="sibTrans" cxnId="{1D8C48D6-1C1D-4C9F-8C38-3E0B230EAE9E}">
      <dgm:prSet/>
      <dgm:spPr/>
      <dgm:t>
        <a:bodyPr/>
        <a:lstStyle/>
        <a:p>
          <a:endParaRPr lang="en-US"/>
        </a:p>
      </dgm:t>
    </dgm:pt>
    <dgm:pt modelId="{2D1E2BCB-808B-423F-B239-36C16D0951FA}">
      <dgm:prSet/>
      <dgm:spPr/>
      <dgm:t>
        <a:bodyPr/>
        <a:lstStyle/>
        <a:p>
          <a:r>
            <a:rPr lang="en-US" dirty="0"/>
            <a:t>CNN/Newsmax – dialectic = believe truth comes from media</a:t>
          </a:r>
        </a:p>
      </dgm:t>
    </dgm:pt>
    <dgm:pt modelId="{50B1DCFD-0A5B-4C1B-8380-79BD41176C10}" type="parTrans" cxnId="{43EAB652-671D-499C-9978-F228A3B03101}">
      <dgm:prSet/>
      <dgm:spPr/>
      <dgm:t>
        <a:bodyPr/>
        <a:lstStyle/>
        <a:p>
          <a:endParaRPr lang="en-US"/>
        </a:p>
      </dgm:t>
    </dgm:pt>
    <dgm:pt modelId="{14FC63C8-C4E1-4B4F-B347-4B9C7411D1AA}" type="sibTrans" cxnId="{43EAB652-671D-499C-9978-F228A3B03101}">
      <dgm:prSet/>
      <dgm:spPr/>
      <dgm:t>
        <a:bodyPr/>
        <a:lstStyle/>
        <a:p>
          <a:endParaRPr lang="en-US"/>
        </a:p>
      </dgm:t>
    </dgm:pt>
    <dgm:pt modelId="{35D91C4F-11A3-4F10-9074-F5485CAC46BF}">
      <dgm:prSet/>
      <dgm:spPr/>
      <dgm:t>
        <a:bodyPr/>
        <a:lstStyle/>
        <a:p>
          <a:r>
            <a:rPr lang="en-US" dirty="0"/>
            <a:t>Woman’s right to choose/no abortion, except for … – dialectic = believe murder is okay</a:t>
          </a:r>
        </a:p>
      </dgm:t>
    </dgm:pt>
    <dgm:pt modelId="{63943CD1-41AF-467F-9361-9355DEA2DBF3}" type="parTrans" cxnId="{BE566FF1-18F9-485E-91FE-009CD25026B8}">
      <dgm:prSet/>
      <dgm:spPr/>
      <dgm:t>
        <a:bodyPr/>
        <a:lstStyle/>
        <a:p>
          <a:endParaRPr lang="en-US"/>
        </a:p>
      </dgm:t>
    </dgm:pt>
    <dgm:pt modelId="{C4BE2947-DBCB-4EFB-A227-1DB0A7DDE4FA}" type="sibTrans" cxnId="{BE566FF1-18F9-485E-91FE-009CD25026B8}">
      <dgm:prSet/>
      <dgm:spPr/>
      <dgm:t>
        <a:bodyPr/>
        <a:lstStyle/>
        <a:p>
          <a:endParaRPr lang="en-US"/>
        </a:p>
      </dgm:t>
    </dgm:pt>
    <dgm:pt modelId="{5E77D445-E236-43DF-94E0-97350F64C862}" type="pres">
      <dgm:prSet presAssocID="{353EE130-2723-4933-BF93-EB5519387EE2}" presName="hierChild1" presStyleCnt="0">
        <dgm:presLayoutVars>
          <dgm:chPref val="1"/>
          <dgm:dir/>
          <dgm:animOne val="branch"/>
          <dgm:animLvl val="lvl"/>
          <dgm:resizeHandles/>
        </dgm:presLayoutVars>
      </dgm:prSet>
      <dgm:spPr/>
    </dgm:pt>
    <dgm:pt modelId="{14A74F06-17AD-4264-93BC-72235FBFEC31}" type="pres">
      <dgm:prSet presAssocID="{E7030855-3489-463E-9F02-B1E293D1E656}" presName="hierRoot1" presStyleCnt="0"/>
      <dgm:spPr/>
    </dgm:pt>
    <dgm:pt modelId="{9FE7B383-339B-458F-B57B-26D1FFB1CDC3}" type="pres">
      <dgm:prSet presAssocID="{E7030855-3489-463E-9F02-B1E293D1E656}" presName="composite" presStyleCnt="0"/>
      <dgm:spPr/>
    </dgm:pt>
    <dgm:pt modelId="{13C906BA-067F-4191-A850-E3E64576294D}" type="pres">
      <dgm:prSet presAssocID="{E7030855-3489-463E-9F02-B1E293D1E656}" presName="background" presStyleLbl="node0" presStyleIdx="0" presStyleCnt="3"/>
      <dgm:spPr/>
    </dgm:pt>
    <dgm:pt modelId="{05BE5D98-36C6-44BB-B601-5ACE12D75ED0}" type="pres">
      <dgm:prSet presAssocID="{E7030855-3489-463E-9F02-B1E293D1E656}" presName="text" presStyleLbl="fgAcc0" presStyleIdx="0" presStyleCnt="3" custScaleX="95699" custScaleY="191852">
        <dgm:presLayoutVars>
          <dgm:chPref val="3"/>
        </dgm:presLayoutVars>
      </dgm:prSet>
      <dgm:spPr/>
    </dgm:pt>
    <dgm:pt modelId="{393CF7F8-767B-4EE6-8F86-3AC52ECF0E1C}" type="pres">
      <dgm:prSet presAssocID="{E7030855-3489-463E-9F02-B1E293D1E656}" presName="hierChild2" presStyleCnt="0"/>
      <dgm:spPr/>
    </dgm:pt>
    <dgm:pt modelId="{4DD6577F-73F0-46B7-9DB7-38D57ED9A627}" type="pres">
      <dgm:prSet presAssocID="{2D1E2BCB-808B-423F-B239-36C16D0951FA}" presName="hierRoot1" presStyleCnt="0"/>
      <dgm:spPr/>
    </dgm:pt>
    <dgm:pt modelId="{2C306715-6C90-45AC-BD53-E477E2D7DB4E}" type="pres">
      <dgm:prSet presAssocID="{2D1E2BCB-808B-423F-B239-36C16D0951FA}" presName="composite" presStyleCnt="0"/>
      <dgm:spPr/>
    </dgm:pt>
    <dgm:pt modelId="{EB22F520-B6A0-4668-A124-5E35DF4A1E64}" type="pres">
      <dgm:prSet presAssocID="{2D1E2BCB-808B-423F-B239-36C16D0951FA}" presName="background" presStyleLbl="node0" presStyleIdx="1" presStyleCnt="3"/>
      <dgm:spPr/>
    </dgm:pt>
    <dgm:pt modelId="{7538EFD1-BB95-4826-954A-24768CFB5328}" type="pres">
      <dgm:prSet presAssocID="{2D1E2BCB-808B-423F-B239-36C16D0951FA}" presName="text" presStyleLbl="fgAcc0" presStyleIdx="1" presStyleCnt="3" custScaleX="90167" custScaleY="218413">
        <dgm:presLayoutVars>
          <dgm:chPref val="3"/>
        </dgm:presLayoutVars>
      </dgm:prSet>
      <dgm:spPr/>
    </dgm:pt>
    <dgm:pt modelId="{6F686D05-94DE-4DB9-98C4-407A04F8D42B}" type="pres">
      <dgm:prSet presAssocID="{2D1E2BCB-808B-423F-B239-36C16D0951FA}" presName="hierChild2" presStyleCnt="0"/>
      <dgm:spPr/>
    </dgm:pt>
    <dgm:pt modelId="{FD211424-092D-460E-BB5A-7630AC897C68}" type="pres">
      <dgm:prSet presAssocID="{35D91C4F-11A3-4F10-9074-F5485CAC46BF}" presName="hierRoot1" presStyleCnt="0"/>
      <dgm:spPr/>
    </dgm:pt>
    <dgm:pt modelId="{86B8F9C2-50E2-4B44-9311-624833430453}" type="pres">
      <dgm:prSet presAssocID="{35D91C4F-11A3-4F10-9074-F5485CAC46BF}" presName="composite" presStyleCnt="0"/>
      <dgm:spPr/>
    </dgm:pt>
    <dgm:pt modelId="{10B17D3B-D581-4C69-BD12-4649C600D404}" type="pres">
      <dgm:prSet presAssocID="{35D91C4F-11A3-4F10-9074-F5485CAC46BF}" presName="background" presStyleLbl="node0" presStyleIdx="2" presStyleCnt="3"/>
      <dgm:spPr/>
    </dgm:pt>
    <dgm:pt modelId="{24E3F4C6-E1FB-453B-9FBC-8EB30188778F}" type="pres">
      <dgm:prSet presAssocID="{35D91C4F-11A3-4F10-9074-F5485CAC46BF}" presName="text" presStyleLbl="fgAcc0" presStyleIdx="2" presStyleCnt="3" custScaleX="116418" custScaleY="196098">
        <dgm:presLayoutVars>
          <dgm:chPref val="3"/>
        </dgm:presLayoutVars>
      </dgm:prSet>
      <dgm:spPr/>
    </dgm:pt>
    <dgm:pt modelId="{DE50FE8A-F4A9-42B7-AD60-7D9093556CC9}" type="pres">
      <dgm:prSet presAssocID="{35D91C4F-11A3-4F10-9074-F5485CAC46BF}" presName="hierChild2" presStyleCnt="0"/>
      <dgm:spPr/>
    </dgm:pt>
  </dgm:ptLst>
  <dgm:cxnLst>
    <dgm:cxn modelId="{F844F20A-AB62-4238-BB9D-F0A572041410}" type="presOf" srcId="{E7030855-3489-463E-9F02-B1E293D1E656}" destId="{05BE5D98-36C6-44BB-B601-5ACE12D75ED0}" srcOrd="0" destOrd="0" presId="urn:microsoft.com/office/officeart/2005/8/layout/hierarchy1"/>
    <dgm:cxn modelId="{43EAB652-671D-499C-9978-F228A3B03101}" srcId="{353EE130-2723-4933-BF93-EB5519387EE2}" destId="{2D1E2BCB-808B-423F-B239-36C16D0951FA}" srcOrd="1" destOrd="0" parTransId="{50B1DCFD-0A5B-4C1B-8380-79BD41176C10}" sibTransId="{14FC63C8-C4E1-4B4F-B347-4B9C7411D1AA}"/>
    <dgm:cxn modelId="{8F93358A-5D7C-4F4F-ADCD-E98E2FFD8F91}" type="presOf" srcId="{35D91C4F-11A3-4F10-9074-F5485CAC46BF}" destId="{24E3F4C6-E1FB-453B-9FBC-8EB30188778F}" srcOrd="0" destOrd="0" presId="urn:microsoft.com/office/officeart/2005/8/layout/hierarchy1"/>
    <dgm:cxn modelId="{EE23FCBD-645E-4164-9E51-D7D3DB47A4A4}" type="presOf" srcId="{2D1E2BCB-808B-423F-B239-36C16D0951FA}" destId="{7538EFD1-BB95-4826-954A-24768CFB5328}" srcOrd="0" destOrd="0" presId="urn:microsoft.com/office/officeart/2005/8/layout/hierarchy1"/>
    <dgm:cxn modelId="{1D8C48D6-1C1D-4C9F-8C38-3E0B230EAE9E}" srcId="{353EE130-2723-4933-BF93-EB5519387EE2}" destId="{E7030855-3489-463E-9F02-B1E293D1E656}" srcOrd="0" destOrd="0" parTransId="{B42D4D6B-353B-4C2D-AE43-85E2A6580B96}" sibTransId="{9D7BD73B-1F96-4376-A333-5AFF88F95C60}"/>
    <dgm:cxn modelId="{54CE8DE9-7801-4860-9FFB-C985D301B4F2}" type="presOf" srcId="{353EE130-2723-4933-BF93-EB5519387EE2}" destId="{5E77D445-E236-43DF-94E0-97350F64C862}" srcOrd="0" destOrd="0" presId="urn:microsoft.com/office/officeart/2005/8/layout/hierarchy1"/>
    <dgm:cxn modelId="{BE566FF1-18F9-485E-91FE-009CD25026B8}" srcId="{353EE130-2723-4933-BF93-EB5519387EE2}" destId="{35D91C4F-11A3-4F10-9074-F5485CAC46BF}" srcOrd="2" destOrd="0" parTransId="{63943CD1-41AF-467F-9361-9355DEA2DBF3}" sibTransId="{C4BE2947-DBCB-4EFB-A227-1DB0A7DDE4FA}"/>
    <dgm:cxn modelId="{00F3C1ED-46D1-4220-9CB0-770AD1E08D9C}" type="presParOf" srcId="{5E77D445-E236-43DF-94E0-97350F64C862}" destId="{14A74F06-17AD-4264-93BC-72235FBFEC31}" srcOrd="0" destOrd="0" presId="urn:microsoft.com/office/officeart/2005/8/layout/hierarchy1"/>
    <dgm:cxn modelId="{AC8E72DC-90FD-4639-9185-C8B03910DAF6}" type="presParOf" srcId="{14A74F06-17AD-4264-93BC-72235FBFEC31}" destId="{9FE7B383-339B-458F-B57B-26D1FFB1CDC3}" srcOrd="0" destOrd="0" presId="urn:microsoft.com/office/officeart/2005/8/layout/hierarchy1"/>
    <dgm:cxn modelId="{18D488CF-0C56-4CEE-9630-F9A7F725A898}" type="presParOf" srcId="{9FE7B383-339B-458F-B57B-26D1FFB1CDC3}" destId="{13C906BA-067F-4191-A850-E3E64576294D}" srcOrd="0" destOrd="0" presId="urn:microsoft.com/office/officeart/2005/8/layout/hierarchy1"/>
    <dgm:cxn modelId="{C06F88BF-25DE-4DE0-AF9C-E3EFF6E4C65E}" type="presParOf" srcId="{9FE7B383-339B-458F-B57B-26D1FFB1CDC3}" destId="{05BE5D98-36C6-44BB-B601-5ACE12D75ED0}" srcOrd="1" destOrd="0" presId="urn:microsoft.com/office/officeart/2005/8/layout/hierarchy1"/>
    <dgm:cxn modelId="{7C5A5D32-7C25-486D-A46F-0ACE65336899}" type="presParOf" srcId="{14A74F06-17AD-4264-93BC-72235FBFEC31}" destId="{393CF7F8-767B-4EE6-8F86-3AC52ECF0E1C}" srcOrd="1" destOrd="0" presId="urn:microsoft.com/office/officeart/2005/8/layout/hierarchy1"/>
    <dgm:cxn modelId="{DD8A30D3-D8C8-474D-9505-6B1E2D5E89C5}" type="presParOf" srcId="{5E77D445-E236-43DF-94E0-97350F64C862}" destId="{4DD6577F-73F0-46B7-9DB7-38D57ED9A627}" srcOrd="1" destOrd="0" presId="urn:microsoft.com/office/officeart/2005/8/layout/hierarchy1"/>
    <dgm:cxn modelId="{5D7BEE8B-083B-4E37-B691-063E328DA573}" type="presParOf" srcId="{4DD6577F-73F0-46B7-9DB7-38D57ED9A627}" destId="{2C306715-6C90-45AC-BD53-E477E2D7DB4E}" srcOrd="0" destOrd="0" presId="urn:microsoft.com/office/officeart/2005/8/layout/hierarchy1"/>
    <dgm:cxn modelId="{849A62AA-8B11-4069-93A6-223B5D49A983}" type="presParOf" srcId="{2C306715-6C90-45AC-BD53-E477E2D7DB4E}" destId="{EB22F520-B6A0-4668-A124-5E35DF4A1E64}" srcOrd="0" destOrd="0" presId="urn:microsoft.com/office/officeart/2005/8/layout/hierarchy1"/>
    <dgm:cxn modelId="{A8C68D8C-48EA-476F-86BB-B404B1E70F39}" type="presParOf" srcId="{2C306715-6C90-45AC-BD53-E477E2D7DB4E}" destId="{7538EFD1-BB95-4826-954A-24768CFB5328}" srcOrd="1" destOrd="0" presId="urn:microsoft.com/office/officeart/2005/8/layout/hierarchy1"/>
    <dgm:cxn modelId="{5861A022-DAAF-4DD4-9A19-225A386D41DC}" type="presParOf" srcId="{4DD6577F-73F0-46B7-9DB7-38D57ED9A627}" destId="{6F686D05-94DE-4DB9-98C4-407A04F8D42B}" srcOrd="1" destOrd="0" presId="urn:microsoft.com/office/officeart/2005/8/layout/hierarchy1"/>
    <dgm:cxn modelId="{8ACD59AF-3307-456E-9FA5-228B9B226CCD}" type="presParOf" srcId="{5E77D445-E236-43DF-94E0-97350F64C862}" destId="{FD211424-092D-460E-BB5A-7630AC897C68}" srcOrd="2" destOrd="0" presId="urn:microsoft.com/office/officeart/2005/8/layout/hierarchy1"/>
    <dgm:cxn modelId="{3647B022-C1E2-48F3-81C1-AFE7F888E98E}" type="presParOf" srcId="{FD211424-092D-460E-BB5A-7630AC897C68}" destId="{86B8F9C2-50E2-4B44-9311-624833430453}" srcOrd="0" destOrd="0" presId="urn:microsoft.com/office/officeart/2005/8/layout/hierarchy1"/>
    <dgm:cxn modelId="{F441A27B-F9A5-466B-A339-80F6F81E4773}" type="presParOf" srcId="{86B8F9C2-50E2-4B44-9311-624833430453}" destId="{10B17D3B-D581-4C69-BD12-4649C600D404}" srcOrd="0" destOrd="0" presId="urn:microsoft.com/office/officeart/2005/8/layout/hierarchy1"/>
    <dgm:cxn modelId="{91C52B23-D611-47DA-B0D0-BE673F5C23D4}" type="presParOf" srcId="{86B8F9C2-50E2-4B44-9311-624833430453}" destId="{24E3F4C6-E1FB-453B-9FBC-8EB30188778F}" srcOrd="1" destOrd="0" presId="urn:microsoft.com/office/officeart/2005/8/layout/hierarchy1"/>
    <dgm:cxn modelId="{D83FEC0E-D8B2-4F0F-9A40-C43FD490382B}" type="presParOf" srcId="{FD211424-092D-460E-BB5A-7630AC897C68}" destId="{DE50FE8A-F4A9-42B7-AD60-7D9093556CC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A56C38-362A-4B3F-90B4-B0C2A8E920E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0FAB99A-3D97-47BE-8D3D-D55E3FA7851D}">
      <dgm:prSet/>
      <dgm:spPr/>
      <dgm:t>
        <a:bodyPr/>
        <a:lstStyle/>
        <a:p>
          <a:r>
            <a:rPr lang="en-US" dirty="0"/>
            <a:t>Satan attempts to imitate God.  The anti-Christ system tricks us to obeying by focusing on our choice with the goal of the security and comfort false prophet system for those who obey and survive.</a:t>
          </a:r>
        </a:p>
      </dgm:t>
    </dgm:pt>
    <dgm:pt modelId="{D214F9CF-5AC4-4B5A-95CF-43B31F9A1635}" type="parTrans" cxnId="{0241C6FC-9293-4059-87A6-3417F4A134DA}">
      <dgm:prSet/>
      <dgm:spPr/>
      <dgm:t>
        <a:bodyPr/>
        <a:lstStyle/>
        <a:p>
          <a:endParaRPr lang="en-US"/>
        </a:p>
      </dgm:t>
    </dgm:pt>
    <dgm:pt modelId="{BDF7828A-EC9F-4E6C-AFF0-090181405ECE}" type="sibTrans" cxnId="{0241C6FC-9293-4059-87A6-3417F4A134DA}">
      <dgm:prSet/>
      <dgm:spPr/>
      <dgm:t>
        <a:bodyPr/>
        <a:lstStyle/>
        <a:p>
          <a:endParaRPr lang="en-US"/>
        </a:p>
      </dgm:t>
    </dgm:pt>
    <dgm:pt modelId="{A7A58DC6-9475-48E7-B4AB-12F6B511A5E0}">
      <dgm:prSet/>
      <dgm:spPr/>
      <dgm:t>
        <a:bodyPr/>
        <a:lstStyle/>
        <a:p>
          <a:r>
            <a:rPr lang="en-US" dirty="0"/>
            <a:t>God doesn’t control or use fear to motivate.  He offers salvation freely and those who accept obey out of a heart change.  God sanctifies us through obedience producing freedom, joy and peace.  In Satan’s system, the illusion of freedom, combined with fear, produces obedience resulting in slavery.</a:t>
          </a:r>
        </a:p>
      </dgm:t>
    </dgm:pt>
    <dgm:pt modelId="{33EA127E-72E7-4B9A-B0DD-CB975150676F}" type="parTrans" cxnId="{3C92660F-9F1B-4A8D-86B9-9BB25CA644E4}">
      <dgm:prSet/>
      <dgm:spPr/>
      <dgm:t>
        <a:bodyPr/>
        <a:lstStyle/>
        <a:p>
          <a:endParaRPr lang="en-US"/>
        </a:p>
      </dgm:t>
    </dgm:pt>
    <dgm:pt modelId="{A5013F47-319E-4CF2-B094-7095D44AC869}" type="sibTrans" cxnId="{3C92660F-9F1B-4A8D-86B9-9BB25CA644E4}">
      <dgm:prSet/>
      <dgm:spPr/>
      <dgm:t>
        <a:bodyPr/>
        <a:lstStyle/>
        <a:p>
          <a:endParaRPr lang="en-US"/>
        </a:p>
      </dgm:t>
    </dgm:pt>
    <dgm:pt modelId="{3A91DC2A-11B0-40D1-AE5C-F5D457FDCC8E}" type="pres">
      <dgm:prSet presAssocID="{42A56C38-362A-4B3F-90B4-B0C2A8E920E5}" presName="linear" presStyleCnt="0">
        <dgm:presLayoutVars>
          <dgm:animLvl val="lvl"/>
          <dgm:resizeHandles val="exact"/>
        </dgm:presLayoutVars>
      </dgm:prSet>
      <dgm:spPr/>
    </dgm:pt>
    <dgm:pt modelId="{2333F4A2-426D-4F31-A961-855E5A40C3A4}" type="pres">
      <dgm:prSet presAssocID="{90FAB99A-3D97-47BE-8D3D-D55E3FA7851D}" presName="parentText" presStyleLbl="node1" presStyleIdx="0" presStyleCnt="2">
        <dgm:presLayoutVars>
          <dgm:chMax val="0"/>
          <dgm:bulletEnabled val="1"/>
        </dgm:presLayoutVars>
      </dgm:prSet>
      <dgm:spPr/>
    </dgm:pt>
    <dgm:pt modelId="{893971A1-1244-420C-9A73-56AF0888DE8F}" type="pres">
      <dgm:prSet presAssocID="{BDF7828A-EC9F-4E6C-AFF0-090181405ECE}" presName="spacer" presStyleCnt="0"/>
      <dgm:spPr/>
    </dgm:pt>
    <dgm:pt modelId="{2C911DFC-1247-4929-8420-E67D999839B3}" type="pres">
      <dgm:prSet presAssocID="{A7A58DC6-9475-48E7-B4AB-12F6B511A5E0}" presName="parentText" presStyleLbl="node1" presStyleIdx="1" presStyleCnt="2">
        <dgm:presLayoutVars>
          <dgm:chMax val="0"/>
          <dgm:bulletEnabled val="1"/>
        </dgm:presLayoutVars>
      </dgm:prSet>
      <dgm:spPr/>
    </dgm:pt>
  </dgm:ptLst>
  <dgm:cxnLst>
    <dgm:cxn modelId="{3C92660F-9F1B-4A8D-86B9-9BB25CA644E4}" srcId="{42A56C38-362A-4B3F-90B4-B0C2A8E920E5}" destId="{A7A58DC6-9475-48E7-B4AB-12F6B511A5E0}" srcOrd="1" destOrd="0" parTransId="{33EA127E-72E7-4B9A-B0DD-CB975150676F}" sibTransId="{A5013F47-319E-4CF2-B094-7095D44AC869}"/>
    <dgm:cxn modelId="{44865449-48E4-4F09-B010-93E00B222910}" type="presOf" srcId="{90FAB99A-3D97-47BE-8D3D-D55E3FA7851D}" destId="{2333F4A2-426D-4F31-A961-855E5A40C3A4}" srcOrd="0" destOrd="0" presId="urn:microsoft.com/office/officeart/2005/8/layout/vList2"/>
    <dgm:cxn modelId="{8F50FE9F-0D5D-4A01-B4E7-CC39E5A0F1AC}" type="presOf" srcId="{A7A58DC6-9475-48E7-B4AB-12F6B511A5E0}" destId="{2C911DFC-1247-4929-8420-E67D999839B3}" srcOrd="0" destOrd="0" presId="urn:microsoft.com/office/officeart/2005/8/layout/vList2"/>
    <dgm:cxn modelId="{66C9F2EB-1500-49E7-8F70-DB101BD3F8AA}" type="presOf" srcId="{42A56C38-362A-4B3F-90B4-B0C2A8E920E5}" destId="{3A91DC2A-11B0-40D1-AE5C-F5D457FDCC8E}" srcOrd="0" destOrd="0" presId="urn:microsoft.com/office/officeart/2005/8/layout/vList2"/>
    <dgm:cxn modelId="{0241C6FC-9293-4059-87A6-3417F4A134DA}" srcId="{42A56C38-362A-4B3F-90B4-B0C2A8E920E5}" destId="{90FAB99A-3D97-47BE-8D3D-D55E3FA7851D}" srcOrd="0" destOrd="0" parTransId="{D214F9CF-5AC4-4B5A-95CF-43B31F9A1635}" sibTransId="{BDF7828A-EC9F-4E6C-AFF0-090181405ECE}"/>
    <dgm:cxn modelId="{01DEF4C0-72B0-4076-A46B-5CCA16DE93C8}" type="presParOf" srcId="{3A91DC2A-11B0-40D1-AE5C-F5D457FDCC8E}" destId="{2333F4A2-426D-4F31-A961-855E5A40C3A4}" srcOrd="0" destOrd="0" presId="urn:microsoft.com/office/officeart/2005/8/layout/vList2"/>
    <dgm:cxn modelId="{C1A5C92A-6840-4AAF-9AC7-DAA7FEB9F0C2}" type="presParOf" srcId="{3A91DC2A-11B0-40D1-AE5C-F5D457FDCC8E}" destId="{893971A1-1244-420C-9A73-56AF0888DE8F}" srcOrd="1" destOrd="0" presId="urn:microsoft.com/office/officeart/2005/8/layout/vList2"/>
    <dgm:cxn modelId="{6064CFB3-9026-45FF-A28A-34941725AC74}" type="presParOf" srcId="{3A91DC2A-11B0-40D1-AE5C-F5D457FDCC8E}" destId="{2C911DFC-1247-4929-8420-E67D999839B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9D75F7-601E-4D68-B4F2-AFD97052D202}" type="doc">
      <dgm:prSet loTypeId="urn:microsoft.com/office/officeart/2005/8/layout/process4" loCatId="process" qsTypeId="urn:microsoft.com/office/officeart/2005/8/quickstyle/simple4" qsCatId="simple" csTypeId="urn:microsoft.com/office/officeart/2005/8/colors/accent3_2" csCatId="accent3"/>
      <dgm:spPr/>
      <dgm:t>
        <a:bodyPr/>
        <a:lstStyle/>
        <a:p>
          <a:endParaRPr lang="en-US"/>
        </a:p>
      </dgm:t>
    </dgm:pt>
    <dgm:pt modelId="{6D2E17CE-C198-4E3F-8C11-E7EC30D75A19}">
      <dgm:prSet/>
      <dgm:spPr/>
      <dgm:t>
        <a:bodyPr/>
        <a:lstStyle/>
        <a:p>
          <a:r>
            <a:rPr lang="en-US"/>
            <a:t>The COVID Dialectic</a:t>
          </a:r>
        </a:p>
      </dgm:t>
    </dgm:pt>
    <dgm:pt modelId="{DCA8EB4B-447F-4794-98F1-976DA281E921}" type="parTrans" cxnId="{47B5407C-F51D-4BD1-9AD3-F3126AB9E767}">
      <dgm:prSet/>
      <dgm:spPr/>
      <dgm:t>
        <a:bodyPr/>
        <a:lstStyle/>
        <a:p>
          <a:endParaRPr lang="en-US"/>
        </a:p>
      </dgm:t>
    </dgm:pt>
    <dgm:pt modelId="{520F9E47-515F-4317-987F-3C83A7D39D88}" type="sibTrans" cxnId="{47B5407C-F51D-4BD1-9AD3-F3126AB9E767}">
      <dgm:prSet/>
      <dgm:spPr/>
      <dgm:t>
        <a:bodyPr/>
        <a:lstStyle/>
        <a:p>
          <a:endParaRPr lang="en-US"/>
        </a:p>
      </dgm:t>
    </dgm:pt>
    <dgm:pt modelId="{161F148C-246E-46FC-9C46-CC4539039462}">
      <dgm:prSet/>
      <dgm:spPr/>
      <dgm:t>
        <a:bodyPr/>
        <a:lstStyle/>
        <a:p>
          <a:r>
            <a:rPr lang="en-US"/>
            <a:t>We keep chasing the evil because we can’t accept this was the goal, both exoterically (to keep us focused on COVID) and esoterically (to have us chase and expose evil, to set up the “solution”) </a:t>
          </a:r>
        </a:p>
      </dgm:t>
    </dgm:pt>
    <dgm:pt modelId="{49E6F85E-DE78-493F-BA58-A2C8B92FA487}" type="parTrans" cxnId="{28CF082B-CC9C-47C3-9138-BF80045A1A01}">
      <dgm:prSet/>
      <dgm:spPr/>
      <dgm:t>
        <a:bodyPr/>
        <a:lstStyle/>
        <a:p>
          <a:endParaRPr lang="en-US"/>
        </a:p>
      </dgm:t>
    </dgm:pt>
    <dgm:pt modelId="{A783A3C9-39A8-4AB9-ADFD-106EEDD80D29}" type="sibTrans" cxnId="{28CF082B-CC9C-47C3-9138-BF80045A1A01}">
      <dgm:prSet/>
      <dgm:spPr/>
      <dgm:t>
        <a:bodyPr/>
        <a:lstStyle/>
        <a:p>
          <a:endParaRPr lang="en-US"/>
        </a:p>
      </dgm:t>
    </dgm:pt>
    <dgm:pt modelId="{7A829DED-B3D4-41AA-9D48-2E07CBF08C5C}" type="pres">
      <dgm:prSet presAssocID="{EA9D75F7-601E-4D68-B4F2-AFD97052D202}" presName="Name0" presStyleCnt="0">
        <dgm:presLayoutVars>
          <dgm:dir/>
          <dgm:animLvl val="lvl"/>
          <dgm:resizeHandles val="exact"/>
        </dgm:presLayoutVars>
      </dgm:prSet>
      <dgm:spPr/>
    </dgm:pt>
    <dgm:pt modelId="{0AD8459F-CE7A-4248-AE0F-F8FE111C1B10}" type="pres">
      <dgm:prSet presAssocID="{161F148C-246E-46FC-9C46-CC4539039462}" presName="boxAndChildren" presStyleCnt="0"/>
      <dgm:spPr/>
    </dgm:pt>
    <dgm:pt modelId="{97DE7431-DEF0-410A-A4AC-F90F1B6DBA88}" type="pres">
      <dgm:prSet presAssocID="{161F148C-246E-46FC-9C46-CC4539039462}" presName="parentTextBox" presStyleLbl="node1" presStyleIdx="0" presStyleCnt="2"/>
      <dgm:spPr/>
    </dgm:pt>
    <dgm:pt modelId="{842BFA86-EA29-4C7F-B4F7-E1976B2312C3}" type="pres">
      <dgm:prSet presAssocID="{520F9E47-515F-4317-987F-3C83A7D39D88}" presName="sp" presStyleCnt="0"/>
      <dgm:spPr/>
    </dgm:pt>
    <dgm:pt modelId="{F516D431-2AC6-40F8-A813-43738064BC80}" type="pres">
      <dgm:prSet presAssocID="{6D2E17CE-C198-4E3F-8C11-E7EC30D75A19}" presName="arrowAndChildren" presStyleCnt="0"/>
      <dgm:spPr/>
    </dgm:pt>
    <dgm:pt modelId="{2A3C800F-3EB1-4713-A630-0CD5457D789D}" type="pres">
      <dgm:prSet presAssocID="{6D2E17CE-C198-4E3F-8C11-E7EC30D75A19}" presName="parentTextArrow" presStyleLbl="node1" presStyleIdx="1" presStyleCnt="2"/>
      <dgm:spPr/>
    </dgm:pt>
  </dgm:ptLst>
  <dgm:cxnLst>
    <dgm:cxn modelId="{16B16A01-3560-494F-86E0-0281115E91F9}" type="presOf" srcId="{EA9D75F7-601E-4D68-B4F2-AFD97052D202}" destId="{7A829DED-B3D4-41AA-9D48-2E07CBF08C5C}" srcOrd="0" destOrd="0" presId="urn:microsoft.com/office/officeart/2005/8/layout/process4"/>
    <dgm:cxn modelId="{28CF082B-CC9C-47C3-9138-BF80045A1A01}" srcId="{EA9D75F7-601E-4D68-B4F2-AFD97052D202}" destId="{161F148C-246E-46FC-9C46-CC4539039462}" srcOrd="1" destOrd="0" parTransId="{49E6F85E-DE78-493F-BA58-A2C8B92FA487}" sibTransId="{A783A3C9-39A8-4AB9-ADFD-106EEDD80D29}"/>
    <dgm:cxn modelId="{47B5407C-F51D-4BD1-9AD3-F3126AB9E767}" srcId="{EA9D75F7-601E-4D68-B4F2-AFD97052D202}" destId="{6D2E17CE-C198-4E3F-8C11-E7EC30D75A19}" srcOrd="0" destOrd="0" parTransId="{DCA8EB4B-447F-4794-98F1-976DA281E921}" sibTransId="{520F9E47-515F-4317-987F-3C83A7D39D88}"/>
    <dgm:cxn modelId="{DCA9E88B-092B-4704-972A-25FD83508974}" type="presOf" srcId="{6D2E17CE-C198-4E3F-8C11-E7EC30D75A19}" destId="{2A3C800F-3EB1-4713-A630-0CD5457D789D}" srcOrd="0" destOrd="0" presId="urn:microsoft.com/office/officeart/2005/8/layout/process4"/>
    <dgm:cxn modelId="{D4A28EB3-8A96-4319-A354-9FD5A1334651}" type="presOf" srcId="{161F148C-246E-46FC-9C46-CC4539039462}" destId="{97DE7431-DEF0-410A-A4AC-F90F1B6DBA88}" srcOrd="0" destOrd="0" presId="urn:microsoft.com/office/officeart/2005/8/layout/process4"/>
    <dgm:cxn modelId="{ED947052-1D14-4C3A-85FF-8C61E238CBA1}" type="presParOf" srcId="{7A829DED-B3D4-41AA-9D48-2E07CBF08C5C}" destId="{0AD8459F-CE7A-4248-AE0F-F8FE111C1B10}" srcOrd="0" destOrd="0" presId="urn:microsoft.com/office/officeart/2005/8/layout/process4"/>
    <dgm:cxn modelId="{EB074D33-C96B-4328-BBB7-C110DE592ABD}" type="presParOf" srcId="{0AD8459F-CE7A-4248-AE0F-F8FE111C1B10}" destId="{97DE7431-DEF0-410A-A4AC-F90F1B6DBA88}" srcOrd="0" destOrd="0" presId="urn:microsoft.com/office/officeart/2005/8/layout/process4"/>
    <dgm:cxn modelId="{D098750B-5C6C-45AA-AC24-D55C52B569D9}" type="presParOf" srcId="{7A829DED-B3D4-41AA-9D48-2E07CBF08C5C}" destId="{842BFA86-EA29-4C7F-B4F7-E1976B2312C3}" srcOrd="1" destOrd="0" presId="urn:microsoft.com/office/officeart/2005/8/layout/process4"/>
    <dgm:cxn modelId="{F599C4E1-5526-4393-AC7A-B543DC5BBDA5}" type="presParOf" srcId="{7A829DED-B3D4-41AA-9D48-2E07CBF08C5C}" destId="{F516D431-2AC6-40F8-A813-43738064BC80}" srcOrd="2" destOrd="0" presId="urn:microsoft.com/office/officeart/2005/8/layout/process4"/>
    <dgm:cxn modelId="{70B71BDA-2A5E-4017-BBC6-20BC3A381E5C}" type="presParOf" srcId="{F516D431-2AC6-40F8-A813-43738064BC80}" destId="{2A3C800F-3EB1-4713-A630-0CD5457D789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906BA-067F-4191-A850-E3E64576294D}">
      <dsp:nvSpPr>
        <dsp:cNvPr id="0" name=""/>
        <dsp:cNvSpPr/>
      </dsp:nvSpPr>
      <dsp:spPr>
        <a:xfrm>
          <a:off x="4001" y="1017624"/>
          <a:ext cx="1485097" cy="1890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E5D98-36C6-44BB-B601-5ACE12D75ED0}">
      <dsp:nvSpPr>
        <dsp:cNvPr id="0" name=""/>
        <dsp:cNvSpPr/>
      </dsp:nvSpPr>
      <dsp:spPr>
        <a:xfrm>
          <a:off x="176427" y="1181429"/>
          <a:ext cx="1485097" cy="1890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Liberal/Conservative – dialectic = believe government saves</a:t>
          </a:r>
        </a:p>
      </dsp:txBody>
      <dsp:txXfrm>
        <a:off x="219924" y="1224926"/>
        <a:ext cx="1398103" cy="1803553"/>
      </dsp:txXfrm>
    </dsp:sp>
    <dsp:sp modelId="{EB22F520-B6A0-4668-A124-5E35DF4A1E64}">
      <dsp:nvSpPr>
        <dsp:cNvPr id="0" name=""/>
        <dsp:cNvSpPr/>
      </dsp:nvSpPr>
      <dsp:spPr>
        <a:xfrm>
          <a:off x="1833951" y="1017624"/>
          <a:ext cx="1399249" cy="21522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8EFD1-BB95-4826-954A-24768CFB5328}">
      <dsp:nvSpPr>
        <dsp:cNvPr id="0" name=""/>
        <dsp:cNvSpPr/>
      </dsp:nvSpPr>
      <dsp:spPr>
        <a:xfrm>
          <a:off x="2006378" y="1181429"/>
          <a:ext cx="1399249" cy="21522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CNN/Newsmax – dialectic = believe truth comes from media</a:t>
          </a:r>
        </a:p>
      </dsp:txBody>
      <dsp:txXfrm>
        <a:off x="2047361" y="1222412"/>
        <a:ext cx="1317283" cy="2070318"/>
      </dsp:txXfrm>
    </dsp:sp>
    <dsp:sp modelId="{10B17D3B-D581-4C69-BD12-4649C600D404}">
      <dsp:nvSpPr>
        <dsp:cNvPr id="0" name=""/>
        <dsp:cNvSpPr/>
      </dsp:nvSpPr>
      <dsp:spPr>
        <a:xfrm>
          <a:off x="3578054" y="1017624"/>
          <a:ext cx="1806623" cy="19323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E3F4C6-E1FB-453B-9FBC-8EB30188778F}">
      <dsp:nvSpPr>
        <dsp:cNvPr id="0" name=""/>
        <dsp:cNvSpPr/>
      </dsp:nvSpPr>
      <dsp:spPr>
        <a:xfrm>
          <a:off x="3750481" y="1181429"/>
          <a:ext cx="1806623" cy="19323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Woman’s right to choose/no abortion, except for … – dialectic = believe murder is okay</a:t>
          </a:r>
        </a:p>
      </dsp:txBody>
      <dsp:txXfrm>
        <a:off x="3803395" y="1234343"/>
        <a:ext cx="1700795" cy="1826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3F4A2-426D-4F31-A961-855E5A40C3A4}">
      <dsp:nvSpPr>
        <dsp:cNvPr id="0" name=""/>
        <dsp:cNvSpPr/>
      </dsp:nvSpPr>
      <dsp:spPr>
        <a:xfrm>
          <a:off x="0" y="95037"/>
          <a:ext cx="7003777" cy="27922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Satan attempts to imitate God.  The anti-Christ system tricks us to obeying by focusing on our choice with the goal of the security and comfort false prophet system for those who obey and survive.</a:t>
          </a:r>
        </a:p>
      </dsp:txBody>
      <dsp:txXfrm>
        <a:off x="136304" y="231341"/>
        <a:ext cx="6731169" cy="2519596"/>
      </dsp:txXfrm>
    </dsp:sp>
    <dsp:sp modelId="{2C911DFC-1247-4929-8420-E67D999839B3}">
      <dsp:nvSpPr>
        <dsp:cNvPr id="0" name=""/>
        <dsp:cNvSpPr/>
      </dsp:nvSpPr>
      <dsp:spPr>
        <a:xfrm>
          <a:off x="0" y="2956362"/>
          <a:ext cx="7003777" cy="2792204"/>
        </a:xfrm>
        <a:prstGeom prst="roundRect">
          <a:avLst/>
        </a:prstGeom>
        <a:solidFill>
          <a:schemeClr val="accent2">
            <a:hueOff val="2996123"/>
            <a:satOff val="-19715"/>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God doesn’t control or use fear to motivate.  He offers salvation freely and those who accept obey out of a heart change.  God sanctifies us through obedience producing freedom, joy and peace.  In Satan’s system, the illusion of freedom, combined with fear, produces obedience resulting in slavery.</a:t>
          </a:r>
        </a:p>
      </dsp:txBody>
      <dsp:txXfrm>
        <a:off x="136304" y="3092666"/>
        <a:ext cx="6731169" cy="25195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E7431-DEF0-410A-A4AC-F90F1B6DBA88}">
      <dsp:nvSpPr>
        <dsp:cNvPr id="0" name=""/>
        <dsp:cNvSpPr/>
      </dsp:nvSpPr>
      <dsp:spPr>
        <a:xfrm>
          <a:off x="0" y="3028071"/>
          <a:ext cx="4977904" cy="19867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We keep chasing the evil because we can’t accept this was the goal, both exoterically (to keep us focused on COVID) and esoterically (to have us chase and expose evil, to set up the “solution”) </a:t>
          </a:r>
        </a:p>
      </dsp:txBody>
      <dsp:txXfrm>
        <a:off x="0" y="3028071"/>
        <a:ext cx="4977904" cy="1986742"/>
      </dsp:txXfrm>
    </dsp:sp>
    <dsp:sp modelId="{2A3C800F-3EB1-4713-A630-0CD5457D789D}">
      <dsp:nvSpPr>
        <dsp:cNvPr id="0" name=""/>
        <dsp:cNvSpPr/>
      </dsp:nvSpPr>
      <dsp:spPr>
        <a:xfrm rot="10800000">
          <a:off x="0" y="2262"/>
          <a:ext cx="4977904" cy="3055609"/>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The COVID Dialectic</a:t>
          </a:r>
        </a:p>
      </dsp:txBody>
      <dsp:txXfrm rot="10800000">
        <a:off x="0" y="2262"/>
        <a:ext cx="4977904" cy="19854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98B7A-55C1-43F6-A9B7-7777C87BE07B}"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0E070-B240-463C-9580-A36D94EDCD5A}" type="slidenum">
              <a:rPr lang="en-US" smtClean="0"/>
              <a:t>‹#›</a:t>
            </a:fld>
            <a:endParaRPr lang="en-US"/>
          </a:p>
        </p:txBody>
      </p:sp>
    </p:spTree>
    <p:extLst>
      <p:ext uri="{BB962C8B-B14F-4D97-AF65-F5344CB8AC3E}">
        <p14:creationId xmlns:p14="http://schemas.microsoft.com/office/powerpoint/2010/main" val="2877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10/11/2023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916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10/11/2023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94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10/11/2023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154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10/11/2023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04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2"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2" y="4589464"/>
            <a:ext cx="10515600" cy="1500187"/>
          </a:xfrm>
        </p:spPr>
        <p:txBody>
          <a:bodyPr/>
          <a:lstStyle>
            <a:lvl1pPr marL="0" indent="0">
              <a:buNone/>
              <a:defRPr sz="2400">
                <a:solidFill>
                  <a:schemeClr val="tx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10/11/2023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267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10/11/2023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29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6"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8" y="1752600"/>
            <a:ext cx="5532318"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8" y="2666999"/>
            <a:ext cx="553231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1" y="1752600"/>
            <a:ext cx="5561106"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1"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10/11/2023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6"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4" y="6416676"/>
            <a:ext cx="2921716" cy="365125"/>
          </a:xfrm>
        </p:spPr>
        <p:txBody>
          <a:bodyPr/>
          <a:lstStyle/>
          <a:p>
            <a:fld id="{3AB41CFF-90C9-47B3-9DA1-F2BF8D839F7E}" type="datetime1">
              <a:rPr lang="en-US" smtClean="0"/>
              <a:t>10/11/2023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424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10/11/2023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63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10/11/2023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208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10/11/2023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67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6" y="425451"/>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6" y="1949451"/>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3" y="6416676"/>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10/11/2023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2" y="6416676"/>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7" y="6416676"/>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1" y="0"/>
            <a:ext cx="3654612" cy="4575348"/>
          </a:xfrm>
          <a:prstGeom prst="rect">
            <a:avLst/>
          </a:prstGeom>
        </p:spPr>
      </p:pic>
    </p:spTree>
    <p:extLst>
      <p:ext uri="{BB962C8B-B14F-4D97-AF65-F5344CB8AC3E}">
        <p14:creationId xmlns:p14="http://schemas.microsoft.com/office/powerpoint/2010/main" val="967079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11"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3" indent="-228603" algn="l" defTabSz="914411"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bitchute.com/video/gXZIJPrw2ISr/" TargetMode="Externa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hyperlink" Target="https://rumble.com/v26luvm-the-government-can-legally-kill-us-the-second-largest-psyop-in-the-past-120.html"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hyperlink" Target="https://youtu.be/wLFGRTg4vVg?si=43PSpoKLO5hFPf7-" TargetMode="Externa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statnews.com/2021/08/04/medical-errors-accidents-ongoing-preventable-health-threat/#:~:text=Injury%20or%20illness%20caused%20by,under%20wraps%20%E2%80%94%20and%20they%20are"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ourworldindata.org/grapher/excess-mortality-p-scores-average-baseline?country=~USA" TargetMode="External"/><Relationship Id="rId4" Type="http://schemas.openxmlformats.org/officeDocument/2006/relationships/hyperlink" Target="https://www.israelnationalnews.com/news/317091"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lnSpcReduction="10000"/>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When?  What Began in the Garden is on Steroids Today</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250570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AFB766-A679-8308-16BA-5A794C48DEE0}"/>
              </a:ext>
            </a:extLst>
          </p:cNvPr>
          <p:cNvSpPr>
            <a:spLocks noGrp="1"/>
          </p:cNvSpPr>
          <p:nvPr>
            <p:ph type="title"/>
          </p:nvPr>
        </p:nvSpPr>
        <p:spPr>
          <a:xfrm>
            <a:off x="752355" y="330926"/>
            <a:ext cx="10895106" cy="1325563"/>
          </a:xfrm>
        </p:spPr>
        <p:txBody>
          <a:bodyPr>
            <a:normAutofit/>
          </a:bodyPr>
          <a:lstStyle/>
          <a:p>
            <a:r>
              <a:rPr lang="en-US" dirty="0"/>
              <a:t>Some Examples…</a:t>
            </a:r>
            <a:br>
              <a:rPr lang="en-US" dirty="0"/>
            </a:br>
            <a:r>
              <a:rPr lang="en-US" sz="1800" dirty="0">
                <a:effectLst/>
                <a:latin typeface="Calibri" panose="020F0502020204030204" pitchFamily="34" charset="0"/>
                <a:ea typeface="Calibri" panose="020F0502020204030204" pitchFamily="34" charset="0"/>
                <a:cs typeface="Times New Roman" panose="02020603050405020304" pitchFamily="18" charset="0"/>
              </a:rPr>
              <a:t>Alexandra describes the importance of understanding Satan’s game (the matrix) well:  </a:t>
            </a: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https://www.bitchute.com/video/gXZIJPrw2ISr/</a:t>
            </a:r>
            <a:endParaRPr lang="en-US" dirty="0"/>
          </a:p>
        </p:txBody>
      </p:sp>
      <p:graphicFrame>
        <p:nvGraphicFramePr>
          <p:cNvPr id="11" name="Content Placeholder 7">
            <a:extLst>
              <a:ext uri="{FF2B5EF4-FFF2-40B4-BE49-F238E27FC236}">
                <a16:creationId xmlns:a16="http://schemas.microsoft.com/office/drawing/2014/main" id="{8C833EF5-FFF5-E192-586A-39F04CD3FAFB}"/>
              </a:ext>
            </a:extLst>
          </p:cNvPr>
          <p:cNvGraphicFramePr>
            <a:graphicFrameLocks noGrp="1"/>
          </p:cNvGraphicFramePr>
          <p:nvPr>
            <p:ph sz="half" idx="1"/>
            <p:extLst>
              <p:ext uri="{D42A27DB-BD31-4B8C-83A1-F6EECF244321}">
                <p14:modId xmlns:p14="http://schemas.microsoft.com/office/powerpoint/2010/main" val="4204450202"/>
              </p:ext>
            </p:extLst>
          </p:nvPr>
        </p:nvGraphicFramePr>
        <p:xfrm>
          <a:off x="0" y="1825625"/>
          <a:ext cx="556110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a:extLst>
              <a:ext uri="{FF2B5EF4-FFF2-40B4-BE49-F238E27FC236}">
                <a16:creationId xmlns:a16="http://schemas.microsoft.com/office/drawing/2014/main" id="{BE5F43E8-29D4-28E3-A105-BF182012A682}"/>
              </a:ext>
            </a:extLst>
          </p:cNvPr>
          <p:cNvSpPr>
            <a:spLocks noGrp="1"/>
          </p:cNvSpPr>
          <p:nvPr>
            <p:ph sz="half" idx="2"/>
          </p:nvPr>
        </p:nvSpPr>
        <p:spPr>
          <a:xfrm>
            <a:off x="6199908" y="1825625"/>
            <a:ext cx="5561106" cy="4351338"/>
          </a:xfrm>
        </p:spPr>
        <p:txBody>
          <a:bodyPr>
            <a:normAutofit/>
          </a:bodyPr>
          <a:lstStyle/>
          <a:p>
            <a:pPr marL="0" indent="0">
              <a:buNone/>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Of course, these debates are all part of larger agendas, that are disguised by these smaller traps - which we’ll see coming up</a:t>
            </a:r>
          </a:p>
          <a:p>
            <a:pPr marL="0" indent="0">
              <a:buNone/>
            </a:pPr>
            <a:endParaRPr lang="en-US" dirty="0"/>
          </a:p>
        </p:txBody>
      </p:sp>
    </p:spTree>
    <p:extLst>
      <p:ext uri="{BB962C8B-B14F-4D97-AF65-F5344CB8AC3E}">
        <p14:creationId xmlns:p14="http://schemas.microsoft.com/office/powerpoint/2010/main" val="247441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FB160A-B960-3F5E-230E-AEDAA249FB09}"/>
              </a:ext>
            </a:extLst>
          </p:cNvPr>
          <p:cNvSpPr>
            <a:spLocks noGrp="1"/>
          </p:cNvSpPr>
          <p:nvPr>
            <p:ph type="title"/>
          </p:nvPr>
        </p:nvSpPr>
        <p:spPr/>
        <p:txBody>
          <a:bodyPr/>
          <a:lstStyle/>
          <a:p>
            <a:r>
              <a:rPr lang="en-US" dirty="0"/>
              <a:t>More…</a:t>
            </a:r>
          </a:p>
        </p:txBody>
      </p:sp>
      <p:pic>
        <p:nvPicPr>
          <p:cNvPr id="7" name="Picture 6">
            <a:extLst>
              <a:ext uri="{FF2B5EF4-FFF2-40B4-BE49-F238E27FC236}">
                <a16:creationId xmlns:a16="http://schemas.microsoft.com/office/drawing/2014/main" id="{50572192-61F9-A82A-3FC9-C09C105E043F}"/>
              </a:ext>
            </a:extLst>
          </p:cNvPr>
          <p:cNvPicPr>
            <a:picLocks noChangeAspect="1"/>
          </p:cNvPicPr>
          <p:nvPr/>
        </p:nvPicPr>
        <p:blipFill>
          <a:blip r:embed="rId2"/>
          <a:stretch>
            <a:fillRect/>
          </a:stretch>
        </p:blipFill>
        <p:spPr>
          <a:xfrm>
            <a:off x="2453104" y="842962"/>
            <a:ext cx="7512932" cy="6052704"/>
          </a:xfrm>
          <a:prstGeom prst="rect">
            <a:avLst/>
          </a:prstGeom>
        </p:spPr>
      </p:pic>
    </p:spTree>
    <p:extLst>
      <p:ext uri="{BB962C8B-B14F-4D97-AF65-F5344CB8AC3E}">
        <p14:creationId xmlns:p14="http://schemas.microsoft.com/office/powerpoint/2010/main" val="379412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a:extLst>
              <a:ext uri="{FF2B5EF4-FFF2-40B4-BE49-F238E27FC236}">
                <a16:creationId xmlns:a16="http://schemas.microsoft.com/office/drawing/2014/main" id="{A2AE9002-A424-78BB-9CEE-2537C779776E}"/>
              </a:ext>
            </a:extLst>
          </p:cNvPr>
          <p:cNvPicPr>
            <a:picLocks noChangeAspect="1"/>
          </p:cNvPicPr>
          <p:nvPr/>
        </p:nvPicPr>
        <p:blipFill rotWithShape="1">
          <a:blip r:embed="rId3">
            <a:alphaModFix/>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0600" y="-533400"/>
            <a:ext cx="6858000" cy="79248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71C80D-CA36-D809-6C1C-87D8237DC81F}"/>
              </a:ext>
            </a:extLst>
          </p:cNvPr>
          <p:cNvSpPr>
            <a:spLocks noGrp="1"/>
          </p:cNvSpPr>
          <p:nvPr>
            <p:ph type="title"/>
          </p:nvPr>
        </p:nvSpPr>
        <p:spPr>
          <a:xfrm>
            <a:off x="6775178" y="565846"/>
            <a:ext cx="4958128" cy="3755144"/>
          </a:xfrm>
        </p:spPr>
        <p:txBody>
          <a:bodyPr vert="horz" lIns="91440" tIns="45720" rIns="91440" bIns="45720" rtlCol="0" anchor="b">
            <a:normAutofit/>
          </a:bodyPr>
          <a:lstStyle/>
          <a:p>
            <a:pPr defTabSz="914400"/>
            <a:r>
              <a:rPr lang="en-US">
                <a:solidFill>
                  <a:srgbClr val="FFFFFF"/>
                </a:solidFill>
                <a:effectLst/>
              </a:rPr>
              <a:t>A quiz – What do you believe?  Beliefs motivate all actions! </a:t>
            </a:r>
            <a:endParaRPr lang="en-US">
              <a:solidFill>
                <a:srgbClr val="FFFFFF"/>
              </a:solidFill>
            </a:endParaRPr>
          </a:p>
        </p:txBody>
      </p:sp>
    </p:spTree>
    <p:extLst>
      <p:ext uri="{BB962C8B-B14F-4D97-AF65-F5344CB8AC3E}">
        <p14:creationId xmlns:p14="http://schemas.microsoft.com/office/powerpoint/2010/main" val="344712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4908-EE6E-1A13-2631-442690C71D6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DB841C5-70DA-76EF-1E70-16686EFA91D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54753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D44-EF9B-C605-6AE2-7A8D72208658}"/>
              </a:ext>
            </a:extLst>
          </p:cNvPr>
          <p:cNvSpPr>
            <a:spLocks noGrp="1"/>
          </p:cNvSpPr>
          <p:nvPr>
            <p:ph type="ctrTitle" idx="4294967295"/>
          </p:nvPr>
        </p:nvSpPr>
        <p:spPr>
          <a:xfrm>
            <a:off x="1428206" y="1041400"/>
            <a:ext cx="9152708" cy="2555240"/>
          </a:xfrm>
        </p:spPr>
        <p:txBody>
          <a:bodyPr>
            <a:normAutofit fontScale="90000"/>
          </a:bodyPr>
          <a:lstStyle/>
          <a:p>
            <a:pPr algn="ct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r>
              <a:rPr lang="en-US" sz="49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Our desire for knowledge makes us easy targets of deception.  </a:t>
            </a:r>
            <a:r>
              <a:rPr lang="en-US" sz="4900" kern="100" dirty="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Grounded</a:t>
            </a:r>
            <a:r>
              <a:rPr lang="en-US" sz="49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beliefs are essential to guard us against the enemy’s tactics.</a:t>
            </a:r>
            <a:br>
              <a:rPr lang="en-US" sz="49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endParaRPr lang="en-US" sz="40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394292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8" name="Picture 27">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0" name="Rectangle 29">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lose-up of a camera lens">
            <a:extLst>
              <a:ext uri="{FF2B5EF4-FFF2-40B4-BE49-F238E27FC236}">
                <a16:creationId xmlns:a16="http://schemas.microsoft.com/office/drawing/2014/main" id="{3E54C37C-5D8C-A3CA-8A38-EF904817D650}"/>
              </a:ext>
            </a:extLst>
          </p:cNvPr>
          <p:cNvPicPr>
            <a:picLocks noChangeAspect="1"/>
          </p:cNvPicPr>
          <p:nvPr/>
        </p:nvPicPr>
        <p:blipFill rotWithShape="1">
          <a:blip r:embed="rId3">
            <a:alphaModFix amt="60000"/>
          </a:blip>
          <a:srcRect l="5759" r="1" b="1"/>
          <a:stretch/>
        </p:blipFill>
        <p:spPr>
          <a:xfrm>
            <a:off x="20" y="10"/>
            <a:ext cx="12191980" cy="6856614"/>
          </a:xfrm>
          <a:prstGeom prst="rect">
            <a:avLst/>
          </a:prstGeom>
        </p:spPr>
      </p:pic>
      <p:sp>
        <p:nvSpPr>
          <p:cNvPr id="3" name="TextBox 2">
            <a:extLst>
              <a:ext uri="{FF2B5EF4-FFF2-40B4-BE49-F238E27FC236}">
                <a16:creationId xmlns:a16="http://schemas.microsoft.com/office/drawing/2014/main" id="{538B7772-CE5E-415A-67ED-12BD3BDBF3FC}"/>
              </a:ext>
            </a:extLst>
          </p:cNvPr>
          <p:cNvSpPr txBox="1"/>
          <p:nvPr/>
        </p:nvSpPr>
        <p:spPr>
          <a:xfrm>
            <a:off x="838200" y="740211"/>
            <a:ext cx="7530685" cy="3163864"/>
          </a:xfrm>
          <a:prstGeom prst="rect">
            <a:avLst/>
          </a:prstGeom>
        </p:spPr>
        <p:txBody>
          <a:bodyPr vert="horz" lIns="91440" tIns="45720" rIns="91440" bIns="45720" rtlCol="0" anchor="b">
            <a:normAutofit/>
          </a:bodyPr>
          <a:lstStyle/>
          <a:p>
            <a:pPr marR="0">
              <a:spcBef>
                <a:spcPct val="0"/>
              </a:spcBef>
              <a:spcAft>
                <a:spcPts val="800"/>
              </a:spcAft>
              <a:buClr>
                <a:schemeClr val="accent1"/>
              </a:buClr>
            </a:pPr>
            <a:r>
              <a:rPr lang="en-US" sz="5200" dirty="0">
                <a:solidFill>
                  <a:srgbClr val="FFFFFF"/>
                </a:solidFill>
                <a:effectLst/>
                <a:latin typeface="+mj-lt"/>
                <a:ea typeface="+mj-ea"/>
                <a:cs typeface="+mj-cs"/>
              </a:rPr>
              <a:t>A Much </a:t>
            </a:r>
            <a:r>
              <a:rPr lang="en-US" sz="5200" dirty="0">
                <a:solidFill>
                  <a:srgbClr val="FFFFFF"/>
                </a:solidFill>
                <a:latin typeface="+mj-lt"/>
                <a:ea typeface="+mj-ea"/>
                <a:cs typeface="+mj-cs"/>
              </a:rPr>
              <a:t>Larger</a:t>
            </a:r>
            <a:r>
              <a:rPr lang="en-US" sz="5200" dirty="0">
                <a:solidFill>
                  <a:srgbClr val="FFFFFF"/>
                </a:solidFill>
                <a:effectLst/>
                <a:latin typeface="+mj-lt"/>
                <a:ea typeface="+mj-ea"/>
                <a:cs typeface="+mj-cs"/>
              </a:rPr>
              <a:t> Satanic Picture</a:t>
            </a:r>
          </a:p>
        </p:txBody>
      </p:sp>
    </p:spTree>
    <p:extLst>
      <p:ext uri="{BB962C8B-B14F-4D97-AF65-F5344CB8AC3E}">
        <p14:creationId xmlns:p14="http://schemas.microsoft.com/office/powerpoint/2010/main" val="2363712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8" name="Group 17">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9" name="Picture 18">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0" name="Picture 19">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1754293E-0AC0-8770-BA90-3B8AB87C0824}"/>
              </a:ext>
            </a:extLst>
          </p:cNvPr>
          <p:cNvSpPr>
            <a:spLocks noGrp="1"/>
          </p:cNvSpPr>
          <p:nvPr>
            <p:ph type="title"/>
          </p:nvPr>
        </p:nvSpPr>
        <p:spPr>
          <a:xfrm>
            <a:off x="838201" y="559813"/>
            <a:ext cx="3352799" cy="5577934"/>
          </a:xfrm>
        </p:spPr>
        <p:txBody>
          <a:bodyPr vert="horz" lIns="91440" tIns="45720" rIns="91440" bIns="45720" rtlCol="0" anchor="ctr">
            <a:normAutofit/>
          </a:bodyPr>
          <a:lstStyle/>
          <a:p>
            <a:pPr defTabSz="914400"/>
            <a:r>
              <a:rPr lang="en-US" sz="4000"/>
              <a:t>Some background…</a:t>
            </a:r>
          </a:p>
        </p:txBody>
      </p:sp>
      <p:graphicFrame>
        <p:nvGraphicFramePr>
          <p:cNvPr id="6" name="TextBox 3">
            <a:extLst>
              <a:ext uri="{FF2B5EF4-FFF2-40B4-BE49-F238E27FC236}">
                <a16:creationId xmlns:a16="http://schemas.microsoft.com/office/drawing/2014/main" id="{3772B9C4-8EFE-9FF2-6D16-316F359B57B7}"/>
              </a:ext>
            </a:extLst>
          </p:cNvPr>
          <p:cNvGraphicFramePr/>
          <p:nvPr>
            <p:extLst>
              <p:ext uri="{D42A27DB-BD31-4B8C-83A1-F6EECF244321}">
                <p14:modId xmlns:p14="http://schemas.microsoft.com/office/powerpoint/2010/main" val="3737681933"/>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3735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1" name="Picture 3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3" name="Rectangle 3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5" name="Rectangle 34">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7" name="Group 36">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38" name="Picture 37">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39" name="Picture 38">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41" name="Rectangle 40">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FE057-BFD1-FA64-169E-313365B25118}"/>
              </a:ext>
            </a:extLst>
          </p:cNvPr>
          <p:cNvSpPr>
            <a:spLocks noGrp="1"/>
          </p:cNvSpPr>
          <p:nvPr>
            <p:ph type="title"/>
          </p:nvPr>
        </p:nvSpPr>
        <p:spPr>
          <a:xfrm>
            <a:off x="1143318" y="914400"/>
            <a:ext cx="4952681" cy="5105400"/>
          </a:xfrm>
        </p:spPr>
        <p:txBody>
          <a:bodyPr vert="horz" lIns="91440" tIns="45720" rIns="91440" bIns="45720" rtlCol="0" anchor="ctr">
            <a:normAutofit/>
          </a:bodyPr>
          <a:lstStyle/>
          <a:p>
            <a:pPr defTabSz="914400"/>
            <a:r>
              <a:rPr lang="en-US" dirty="0">
                <a:effectLst/>
              </a:rPr>
              <a:t>Did God Really Say…</a:t>
            </a:r>
            <a:br>
              <a:rPr lang="en-US" dirty="0">
                <a:effectLst/>
              </a:rPr>
            </a:br>
            <a:endParaRPr lang="en-US" dirty="0"/>
          </a:p>
        </p:txBody>
      </p:sp>
      <p:sp>
        <p:nvSpPr>
          <p:cNvPr id="4" name="TextBox 3">
            <a:extLst>
              <a:ext uri="{FF2B5EF4-FFF2-40B4-BE49-F238E27FC236}">
                <a16:creationId xmlns:a16="http://schemas.microsoft.com/office/drawing/2014/main" id="{088887B9-BDEC-D92F-F613-D61B8B259F4A}"/>
              </a:ext>
            </a:extLst>
          </p:cNvPr>
          <p:cNvSpPr txBox="1"/>
          <p:nvPr/>
        </p:nvSpPr>
        <p:spPr>
          <a:xfrm>
            <a:off x="5236971" y="838200"/>
            <a:ext cx="5888230" cy="5181600"/>
          </a:xfrm>
          <a:prstGeom prst="rect">
            <a:avLst/>
          </a:prstGeom>
        </p:spPr>
        <p:txBody>
          <a:bodyPr vert="horz" lIns="91440" tIns="45720" rIns="91440" bIns="45720" rtlCol="0" anchor="ctr">
            <a:normAutofit/>
          </a:bodyPr>
          <a:lstStyle/>
          <a:p>
            <a:pPr marR="0">
              <a:spcBef>
                <a:spcPts val="0"/>
              </a:spcBef>
              <a:spcAft>
                <a:spcPts val="0"/>
              </a:spcAft>
              <a:buClr>
                <a:schemeClr val="accent1"/>
              </a:buClr>
            </a:pPr>
            <a:r>
              <a:rPr lang="en-US" sz="1100" dirty="0">
                <a:effectLst/>
              </a:rPr>
              <a:t> </a:t>
            </a:r>
          </a:p>
          <a:p>
            <a:pPr marR="0">
              <a:spcBef>
                <a:spcPts val="0"/>
              </a:spcBef>
              <a:spcAft>
                <a:spcPts val="800"/>
              </a:spcAft>
              <a:buClr>
                <a:schemeClr val="accent1"/>
              </a:buClr>
            </a:pPr>
            <a:r>
              <a:rPr lang="en-US" sz="1400" b="1" dirty="0">
                <a:effectLst/>
              </a:rPr>
              <a:t>Satan, the original inventor of propaganda:  “Did God really say?” Was the first line of propaganda (Genesis 3:1)</a:t>
            </a:r>
          </a:p>
          <a:p>
            <a:pPr marR="0">
              <a:spcBef>
                <a:spcPts val="0"/>
              </a:spcBef>
              <a:spcAft>
                <a:spcPts val="800"/>
              </a:spcAft>
              <a:buClr>
                <a:schemeClr val="accent1"/>
              </a:buClr>
            </a:pPr>
            <a:r>
              <a:rPr lang="en-US" sz="1100" dirty="0">
                <a:effectLst/>
              </a:rPr>
              <a:t> </a:t>
            </a:r>
          </a:p>
          <a:p>
            <a:pPr marL="0" marR="0" indent="-228600">
              <a:spcBef>
                <a:spcPts val="0"/>
              </a:spcBef>
              <a:spcAft>
                <a:spcPts val="800"/>
              </a:spcAft>
              <a:buClr>
                <a:schemeClr val="accent1"/>
              </a:buClr>
              <a:buFont typeface="Arial" panose="020B0604020202020204" pitchFamily="34" charset="0"/>
              <a:buChar char="•"/>
            </a:pPr>
            <a:r>
              <a:rPr lang="en-US" sz="1400" dirty="0">
                <a:effectLst/>
              </a:rPr>
              <a:t>You must not eat fruit from the tree that is in the middle of the garden, and you must not touch it, or you will die (Genesis 3:3)? Led to pursuit of knowledge dialectic and moral relativism, which was necessary for man’s quest to be like God (you can’t trust God)</a:t>
            </a:r>
          </a:p>
          <a:p>
            <a:pPr marL="0" marR="0" indent="-228600">
              <a:spcBef>
                <a:spcPts val="0"/>
              </a:spcBef>
              <a:spcAft>
                <a:spcPts val="800"/>
              </a:spcAft>
              <a:buClr>
                <a:schemeClr val="accent1"/>
              </a:buClr>
              <a:buFont typeface="Arial" panose="020B0604020202020204" pitchFamily="34" charset="0"/>
              <a:buChar char="•"/>
            </a:pPr>
            <a:r>
              <a:rPr lang="en-US" sz="1400" dirty="0">
                <a:effectLst/>
              </a:rPr>
              <a:t>Be fruitful and multiply (Genesis 1:28)?  Led to dialectic of managing people and planet we are experiencing today, which was necessary for the anti-Christ system to take root (you can’t trust God)</a:t>
            </a:r>
          </a:p>
          <a:p>
            <a:pPr marL="0" marR="0" indent="-228600">
              <a:spcBef>
                <a:spcPts val="0"/>
              </a:spcBef>
              <a:spcAft>
                <a:spcPts val="800"/>
              </a:spcAft>
              <a:buClr>
                <a:schemeClr val="accent1"/>
              </a:buClr>
              <a:buFont typeface="Arial" panose="020B0604020202020204" pitchFamily="34" charset="0"/>
              <a:buChar char="•"/>
            </a:pPr>
            <a:r>
              <a:rPr lang="en-US" sz="1400" dirty="0">
                <a:effectLst/>
              </a:rPr>
              <a:t>Only the Father knows (Mark 3:32)?  Led to focus on eschatology dialectics of the church, which leads to lukewarm teaching of Romans 13 and 14, leading to being led astray by the false prophet system (you can’t trust God)</a:t>
            </a:r>
          </a:p>
          <a:p>
            <a:pPr marL="0" marR="0" indent="-228600">
              <a:spcBef>
                <a:spcPts val="0"/>
              </a:spcBef>
              <a:spcAft>
                <a:spcPts val="800"/>
              </a:spcAft>
              <a:buClr>
                <a:schemeClr val="accent1"/>
              </a:buClr>
              <a:buFont typeface="Arial" panose="020B0604020202020204" pitchFamily="34" charset="0"/>
              <a:buChar char="•"/>
            </a:pPr>
            <a:r>
              <a:rPr lang="en-US" sz="1400" dirty="0">
                <a:effectLst/>
              </a:rPr>
              <a:t>All have sinned (Romans 3:23)?  Led to the dialectic that man is inherently good, which was necessary to be able to accomplish the evil agenda right in front of our eyes (you can’t believe God)</a:t>
            </a:r>
          </a:p>
          <a:p>
            <a:pPr marL="0" marR="0" indent="-228600">
              <a:spcBef>
                <a:spcPts val="0"/>
              </a:spcBef>
              <a:spcAft>
                <a:spcPts val="800"/>
              </a:spcAft>
              <a:buClr>
                <a:schemeClr val="accent1"/>
              </a:buClr>
              <a:buFont typeface="Arial" panose="020B0604020202020204" pitchFamily="34" charset="0"/>
              <a:buChar char="•"/>
            </a:pPr>
            <a:r>
              <a:rPr lang="en-US" sz="1400" dirty="0">
                <a:effectLst/>
              </a:rPr>
              <a:t>He created everything in and on Earth in six days (Genesis 1:3 – 31)?  Led to evolution dialectic, which results in no accountability to the Creator (God doesn’t exist)</a:t>
            </a:r>
          </a:p>
        </p:txBody>
      </p:sp>
    </p:spTree>
    <p:extLst>
      <p:ext uri="{BB962C8B-B14F-4D97-AF65-F5344CB8AC3E}">
        <p14:creationId xmlns:p14="http://schemas.microsoft.com/office/powerpoint/2010/main" val="334559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0FDE1-920D-69B6-7A7C-9DD51B7B1674}"/>
              </a:ext>
            </a:extLst>
          </p:cNvPr>
          <p:cNvSpPr>
            <a:spLocks noGrp="1"/>
          </p:cNvSpPr>
          <p:nvPr>
            <p:ph type="title"/>
          </p:nvPr>
        </p:nvSpPr>
        <p:spPr>
          <a:xfrm>
            <a:off x="0" y="0"/>
            <a:ext cx="12011024" cy="1895475"/>
          </a:xfrm>
        </p:spPr>
        <p:txBody>
          <a:bodyPr>
            <a:normAutofit fontScale="90000"/>
          </a:bodyPr>
          <a:lstStyle/>
          <a:p>
            <a:r>
              <a:rPr lang="en-US" sz="2600" i="1" kern="100" dirty="0">
                <a:effectLst/>
                <a:latin typeface="Calibri" panose="020F0502020204030204" pitchFamily="34" charset="0"/>
                <a:ea typeface="Calibri" panose="020F0502020204030204" pitchFamily="34" charset="0"/>
                <a:cs typeface="Times New Roman" panose="02020603050405020304" pitchFamily="18" charset="0"/>
              </a:rPr>
              <a:t>Satan preys on our desire for self-rule. The anti-Christ beast system has three major exoteric components (traps):  </a:t>
            </a:r>
            <a:r>
              <a:rPr lang="en-US" sz="26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law</a:t>
            </a:r>
            <a:r>
              <a:rPr lang="en-US" sz="2600" i="1"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6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religion</a:t>
            </a:r>
            <a:r>
              <a:rPr lang="en-US" sz="2600" i="1" kern="100" dirty="0">
                <a:effectLst/>
                <a:latin typeface="Calibri" panose="020F0502020204030204" pitchFamily="34" charset="0"/>
                <a:ea typeface="Calibri" panose="020F0502020204030204" pitchFamily="34" charset="0"/>
                <a:cs typeface="Times New Roman" panose="02020603050405020304" pitchFamily="18" charset="0"/>
              </a:rPr>
              <a:t> to control and </a:t>
            </a:r>
            <a:r>
              <a:rPr lang="en-US" sz="26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money</a:t>
            </a:r>
            <a:r>
              <a:rPr lang="en-US" sz="2600" i="1" kern="100" dirty="0">
                <a:effectLst/>
                <a:latin typeface="Calibri" panose="020F0502020204030204" pitchFamily="34" charset="0"/>
                <a:ea typeface="Calibri" panose="020F0502020204030204" pitchFamily="34" charset="0"/>
                <a:cs typeface="Times New Roman" panose="02020603050405020304" pitchFamily="18" charset="0"/>
              </a:rPr>
              <a:t> to motivate.  We have been deceived to believe that by following these three tricks, we’ll obtain </a:t>
            </a:r>
            <a:r>
              <a:rPr lang="en-US" sz="26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security and comfort.  </a:t>
            </a:r>
            <a:r>
              <a:rPr lang="en-US" sz="2600" i="1" kern="100" dirty="0">
                <a:effectLst/>
                <a:latin typeface="Calibri" panose="020F0502020204030204" pitchFamily="34" charset="0"/>
                <a:ea typeface="Calibri" panose="020F0502020204030204" pitchFamily="34" charset="0"/>
                <a:cs typeface="Times New Roman" panose="02020603050405020304" pitchFamily="18" charset="0"/>
              </a:rPr>
              <a:t>The second beast is the false prophet giving the illusion of providing this exchange, substituting for the Great Exchange – a bad trade (dime for nickel trick).  </a:t>
            </a:r>
            <a:endParaRPr lang="en-US" sz="2600" i="1" dirty="0"/>
          </a:p>
        </p:txBody>
      </p:sp>
      <p:sp>
        <p:nvSpPr>
          <p:cNvPr id="4" name="Content Placeholder 3">
            <a:extLst>
              <a:ext uri="{FF2B5EF4-FFF2-40B4-BE49-F238E27FC236}">
                <a16:creationId xmlns:a16="http://schemas.microsoft.com/office/drawing/2014/main" id="{9F53F27E-FEAD-29C1-B657-9C17103A3DAD}"/>
              </a:ext>
            </a:extLst>
          </p:cNvPr>
          <p:cNvSpPr>
            <a:spLocks noGrp="1"/>
          </p:cNvSpPr>
          <p:nvPr>
            <p:ph sz="half" idx="1"/>
          </p:nvPr>
        </p:nvSpPr>
        <p:spPr>
          <a:xfrm>
            <a:off x="458695" y="2152649"/>
            <a:ext cx="5561106" cy="4591051"/>
          </a:xfrm>
        </p:spPr>
        <p:txBody>
          <a:bodyPr>
            <a:normAutofit lnSpcReduction="10000"/>
          </a:bodyPr>
          <a:lstStyle/>
          <a:p>
            <a:pPr marL="0" marR="0" indent="0">
              <a:spcBef>
                <a:spcPts val="0"/>
              </a:spcBef>
              <a:spcAft>
                <a:spcPts val="0"/>
              </a:spcAft>
              <a:buNone/>
            </a:pPr>
            <a:r>
              <a:rPr lang="en-US" b="1" i="1" kern="100" dirty="0">
                <a:latin typeface="Calibri" panose="020F0502020204030204" pitchFamily="34" charset="0"/>
                <a:ea typeface="Calibri" panose="020F0502020204030204" pitchFamily="34" charset="0"/>
                <a:cs typeface="Calibri" panose="020F0502020204030204" pitchFamily="34" charset="0"/>
              </a:rPr>
              <a:t>What does God say about each?</a:t>
            </a:r>
          </a:p>
          <a:p>
            <a:pPr marL="0" marR="0" indent="0">
              <a:spcBef>
                <a:spcPts val="0"/>
              </a:spcBef>
              <a:spcAft>
                <a:spcPts val="0"/>
              </a:spcAft>
              <a:buNone/>
            </a:pPr>
            <a:endParaRPr lang="en-US" sz="1800" b="1" i="1" kern="1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Money</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the love of money is the root of all evil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 Timothy 6:10)</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Law</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whoever keeps the whole law and yet stumbles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just one point is guilty of breaking all of it (James 2:10)</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Religion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people honor me with their lips, but their hearts are far from 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kern="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worship me in vain;</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their teachings are merely human rules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(Matthew 15:8-9)</a:t>
            </a:r>
          </a:p>
          <a:p>
            <a:pPr marL="0" marR="0" indent="0">
              <a:spcBef>
                <a:spcPts val="0"/>
              </a:spcBef>
              <a:spcAft>
                <a:spcPts val="0"/>
              </a:spcAft>
              <a:buNone/>
            </a:pPr>
            <a:endParaRPr lang="en-US" sz="1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Security and comfort</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You shall have no other gods before me (Exodus 20:1)</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Content Placeholder 4">
            <a:extLst>
              <a:ext uri="{FF2B5EF4-FFF2-40B4-BE49-F238E27FC236}">
                <a16:creationId xmlns:a16="http://schemas.microsoft.com/office/drawing/2014/main" id="{0C1594BF-2540-D00F-66B9-2D8814435B88}"/>
              </a:ext>
            </a:extLst>
          </p:cNvPr>
          <p:cNvSpPr>
            <a:spLocks noGrp="1"/>
          </p:cNvSpPr>
          <p:nvPr>
            <p:ph sz="half" idx="2"/>
          </p:nvPr>
        </p:nvSpPr>
        <p:spPr>
          <a:xfrm>
            <a:off x="6257925" y="2009775"/>
            <a:ext cx="5475380" cy="4167188"/>
          </a:xfrm>
        </p:spPr>
        <p:txBody>
          <a:bodyPr>
            <a:normAutofit lnSpcReduction="10000"/>
          </a:bodyPr>
          <a:lstStyle/>
          <a:p>
            <a:pPr marL="0" indent="0">
              <a:buNone/>
            </a:pPr>
            <a:r>
              <a:rPr lang="en-US" b="1" i="1" dirty="0">
                <a:latin typeface="Calibri" panose="020F0502020204030204" pitchFamily="34" charset="0"/>
                <a:cs typeface="Calibri" panose="020F0502020204030204" pitchFamily="34" charset="0"/>
              </a:rPr>
              <a:t>Jesus was the most anti-religious person to ever walk this Earth – Faith is opposite of religion</a:t>
            </a:r>
          </a:p>
          <a:p>
            <a:pPr marL="0" indent="0">
              <a:buNone/>
            </a:pPr>
            <a:endParaRPr lang="en-US" dirty="0"/>
          </a:p>
        </p:txBody>
      </p:sp>
      <p:pic>
        <p:nvPicPr>
          <p:cNvPr id="7" name="Picture 6">
            <a:extLst>
              <a:ext uri="{FF2B5EF4-FFF2-40B4-BE49-F238E27FC236}">
                <a16:creationId xmlns:a16="http://schemas.microsoft.com/office/drawing/2014/main" id="{543108E4-66D9-BA4C-FF3E-E90927A198F4}"/>
              </a:ext>
            </a:extLst>
          </p:cNvPr>
          <p:cNvPicPr>
            <a:picLocks noChangeAspect="1"/>
          </p:cNvPicPr>
          <p:nvPr/>
        </p:nvPicPr>
        <p:blipFill>
          <a:blip r:embed="rId2"/>
          <a:stretch>
            <a:fillRect/>
          </a:stretch>
        </p:blipFill>
        <p:spPr>
          <a:xfrm>
            <a:off x="6964218" y="3889365"/>
            <a:ext cx="3814619" cy="2968635"/>
          </a:xfrm>
          <a:prstGeom prst="rect">
            <a:avLst/>
          </a:prstGeom>
        </p:spPr>
      </p:pic>
    </p:spTree>
    <p:extLst>
      <p:ext uri="{BB962C8B-B14F-4D97-AF65-F5344CB8AC3E}">
        <p14:creationId xmlns:p14="http://schemas.microsoft.com/office/powerpoint/2010/main" val="1917455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 name="Picture 5">
            <a:extLst>
              <a:ext uri="{FF2B5EF4-FFF2-40B4-BE49-F238E27FC236}">
                <a16:creationId xmlns:a16="http://schemas.microsoft.com/office/drawing/2014/main" id="{45B8EDB6-12A8-47EB-0784-0FB62FDB8C31}"/>
              </a:ext>
            </a:extLst>
          </p:cNvPr>
          <p:cNvPicPr>
            <a:picLocks noChangeAspect="1"/>
          </p:cNvPicPr>
          <p:nvPr/>
        </p:nvPicPr>
        <p:blipFill rotWithShape="1">
          <a:blip r:embed="rId3">
            <a:alphaModFix amt="60000"/>
          </a:blip>
          <a:srcRect t="23153" b="20608"/>
          <a:stretch/>
        </p:blipFill>
        <p:spPr>
          <a:xfrm>
            <a:off x="20" y="10"/>
            <a:ext cx="12191980" cy="6856614"/>
          </a:xfrm>
          <a:prstGeom prst="rect">
            <a:avLst/>
          </a:prstGeom>
        </p:spPr>
      </p:pic>
      <p:sp>
        <p:nvSpPr>
          <p:cNvPr id="2" name="Title 1">
            <a:extLst>
              <a:ext uri="{FF2B5EF4-FFF2-40B4-BE49-F238E27FC236}">
                <a16:creationId xmlns:a16="http://schemas.microsoft.com/office/drawing/2014/main" id="{0768AC83-5492-EB42-E754-F2BD320D2743}"/>
              </a:ext>
            </a:extLst>
          </p:cNvPr>
          <p:cNvSpPr>
            <a:spLocks noGrp="1"/>
          </p:cNvSpPr>
          <p:nvPr>
            <p:ph type="title"/>
          </p:nvPr>
        </p:nvSpPr>
        <p:spPr>
          <a:xfrm>
            <a:off x="390525" y="571501"/>
            <a:ext cx="4849495" cy="4705350"/>
          </a:xfrm>
        </p:spPr>
        <p:txBody>
          <a:bodyPr vert="horz" lIns="91440" tIns="45720" rIns="91440" bIns="45720" rtlCol="0" anchor="ctr">
            <a:normAutofit/>
          </a:bodyPr>
          <a:lstStyle/>
          <a:p>
            <a:pPr defTabSz="914400"/>
            <a:r>
              <a:rPr lang="en-US" dirty="0">
                <a:solidFill>
                  <a:srgbClr val="FFFFFF"/>
                </a:solidFill>
                <a:effectLst/>
              </a:rPr>
              <a:t>The Temptation of the Beast </a:t>
            </a:r>
            <a:r>
              <a:rPr lang="en-US" dirty="0">
                <a:solidFill>
                  <a:srgbClr val="FFFFFF"/>
                </a:solidFill>
              </a:rPr>
              <a:t>S</a:t>
            </a:r>
            <a:r>
              <a:rPr lang="en-US" dirty="0">
                <a:solidFill>
                  <a:srgbClr val="FFFFFF"/>
                </a:solidFill>
                <a:effectLst/>
              </a:rPr>
              <a:t>ystems is Constantly at our Doorstep</a:t>
            </a:r>
            <a:endParaRPr lang="en-US" dirty="0">
              <a:solidFill>
                <a:srgbClr val="FFFFFF"/>
              </a:solidFill>
            </a:endParaRPr>
          </a:p>
        </p:txBody>
      </p:sp>
      <p:grpSp>
        <p:nvGrpSpPr>
          <p:cNvPr id="20" name="Group 19">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21" name="Picture 20">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22" name="Picture 21">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4" name="TextBox 3">
            <a:extLst>
              <a:ext uri="{FF2B5EF4-FFF2-40B4-BE49-F238E27FC236}">
                <a16:creationId xmlns:a16="http://schemas.microsoft.com/office/drawing/2014/main" id="{0F1380AC-998A-4F4F-D8B0-7D98B6E8E104}"/>
              </a:ext>
            </a:extLst>
          </p:cNvPr>
          <p:cNvSpPr txBox="1"/>
          <p:nvPr/>
        </p:nvSpPr>
        <p:spPr>
          <a:xfrm>
            <a:off x="6195372" y="726538"/>
            <a:ext cx="4977905" cy="5017076"/>
          </a:xfrm>
          <a:prstGeom prst="rect">
            <a:avLst/>
          </a:prstGeom>
        </p:spPr>
        <p:txBody>
          <a:bodyPr vert="horz" lIns="91440" tIns="45720" rIns="91440" bIns="45720" rtlCol="0" anchor="ctr">
            <a:normAutofit lnSpcReduction="10000"/>
          </a:bodyPr>
          <a:lstStyle/>
          <a:p>
            <a:pPr marL="228600" marR="0">
              <a:spcBef>
                <a:spcPts val="0"/>
              </a:spcBef>
              <a:spcAft>
                <a:spcPts val="0"/>
              </a:spcAft>
              <a:buClr>
                <a:schemeClr val="accent1"/>
              </a:buClr>
            </a:pPr>
            <a:r>
              <a:rPr lang="en-US" sz="2000" b="1" dirty="0">
                <a:solidFill>
                  <a:srgbClr val="FFFFFF"/>
                </a:solidFill>
                <a:effectLst/>
              </a:rPr>
              <a:t>Vaccines are a PSYOP showing all 4 elements:</a:t>
            </a:r>
          </a:p>
          <a:p>
            <a:pPr marL="457200" marR="0" indent="-228600">
              <a:spcBef>
                <a:spcPts val="0"/>
              </a:spcBef>
              <a:spcAft>
                <a:spcPts val="0"/>
              </a:spcAft>
              <a:buClr>
                <a:schemeClr val="accent1"/>
              </a:buClr>
              <a:buFont typeface="Arial" panose="020B0604020202020204" pitchFamily="34" charset="0"/>
              <a:buChar char="•"/>
            </a:pPr>
            <a:endParaRPr lang="en-US" dirty="0">
              <a:solidFill>
                <a:srgbClr val="FFFFFF"/>
              </a:solidFill>
              <a:effectLst/>
            </a:endParaRPr>
          </a:p>
          <a:p>
            <a:pPr marL="114300" marR="0" lvl="0">
              <a:spcBef>
                <a:spcPts val="0"/>
              </a:spcBef>
              <a:spcAft>
                <a:spcPts val="0"/>
              </a:spcAft>
              <a:buClr>
                <a:schemeClr val="accent1"/>
              </a:buClr>
            </a:pPr>
            <a:r>
              <a:rPr lang="en-US" u="sng" dirty="0">
                <a:solidFill>
                  <a:srgbClr val="FFFFFF"/>
                </a:solidFill>
                <a:effectLst/>
              </a:rPr>
              <a:t>Love of money</a:t>
            </a:r>
            <a:r>
              <a:rPr lang="en-US" dirty="0">
                <a:solidFill>
                  <a:srgbClr val="FFFFFF"/>
                </a:solidFill>
                <a:effectLst/>
              </a:rPr>
              <a:t> – incentivized physicians to kill or lose their paycheck</a:t>
            </a:r>
          </a:p>
          <a:p>
            <a:pPr marL="114300" marR="0" lvl="0">
              <a:spcBef>
                <a:spcPts val="0"/>
              </a:spcBef>
              <a:spcAft>
                <a:spcPts val="0"/>
              </a:spcAft>
              <a:buClr>
                <a:schemeClr val="accent1"/>
              </a:buClr>
            </a:pPr>
            <a:endParaRPr lang="en-US" dirty="0">
              <a:solidFill>
                <a:srgbClr val="FFFFFF"/>
              </a:solidFill>
              <a:effectLst/>
            </a:endParaRPr>
          </a:p>
          <a:p>
            <a:pPr marL="114300" marR="0" lvl="0">
              <a:spcBef>
                <a:spcPts val="0"/>
              </a:spcBef>
              <a:spcAft>
                <a:spcPts val="0"/>
              </a:spcAft>
              <a:buClr>
                <a:schemeClr val="accent1"/>
              </a:buClr>
            </a:pPr>
            <a:r>
              <a:rPr lang="en-US" u="sng" dirty="0">
                <a:solidFill>
                  <a:srgbClr val="FFFFFF"/>
                </a:solidFill>
              </a:rPr>
              <a:t>L</a:t>
            </a:r>
            <a:r>
              <a:rPr lang="en-US" u="sng" dirty="0">
                <a:solidFill>
                  <a:srgbClr val="FFFFFF"/>
                </a:solidFill>
                <a:effectLst/>
              </a:rPr>
              <a:t>aw</a:t>
            </a:r>
            <a:r>
              <a:rPr lang="en-US" dirty="0">
                <a:solidFill>
                  <a:srgbClr val="FFFFFF"/>
                </a:solidFill>
                <a:effectLst/>
              </a:rPr>
              <a:t> – physicians kill or lose their license if don’t follow </a:t>
            </a:r>
            <a:r>
              <a:rPr lang="en-US" u="sng" dirty="0">
                <a:solidFill>
                  <a:srgbClr val="FFFFFF"/>
                </a:solidFill>
                <a:effectLst/>
              </a:rPr>
              <a:t>standards of care</a:t>
            </a:r>
            <a:r>
              <a:rPr lang="en-US" dirty="0">
                <a:solidFill>
                  <a:srgbClr val="FFFFFF"/>
                </a:solidFill>
                <a:effectLst/>
              </a:rPr>
              <a:t>; die by the law – </a:t>
            </a:r>
            <a:r>
              <a:rPr lang="en-US" u="sng" dirty="0">
                <a:solidFill>
                  <a:srgbClr val="FFFFFF"/>
                </a:solidFill>
                <a:effectLst/>
              </a:rPr>
              <a:t>will be held accountable by God</a:t>
            </a:r>
            <a:r>
              <a:rPr lang="en-US" dirty="0">
                <a:solidFill>
                  <a:srgbClr val="FFFFFF"/>
                </a:solidFill>
                <a:effectLst/>
              </a:rPr>
              <a:t>; fear of lawsuit if patient dies by recommending anything other than government protocols</a:t>
            </a:r>
          </a:p>
          <a:p>
            <a:pPr marL="114300" marR="0" lvl="0">
              <a:spcBef>
                <a:spcPts val="0"/>
              </a:spcBef>
              <a:spcAft>
                <a:spcPts val="0"/>
              </a:spcAft>
              <a:buClr>
                <a:schemeClr val="accent1"/>
              </a:buClr>
            </a:pPr>
            <a:endParaRPr lang="en-US" dirty="0">
              <a:solidFill>
                <a:srgbClr val="FFFFFF"/>
              </a:solidFill>
              <a:effectLst/>
            </a:endParaRPr>
          </a:p>
          <a:p>
            <a:pPr marL="114300" marR="0" lvl="0">
              <a:spcBef>
                <a:spcPts val="0"/>
              </a:spcBef>
              <a:spcAft>
                <a:spcPts val="0"/>
              </a:spcAft>
              <a:buClr>
                <a:schemeClr val="accent1"/>
              </a:buClr>
            </a:pPr>
            <a:r>
              <a:rPr lang="en-US" u="sng" dirty="0">
                <a:solidFill>
                  <a:srgbClr val="FFFFFF"/>
                </a:solidFill>
                <a:effectLst/>
              </a:rPr>
              <a:t>Religion</a:t>
            </a:r>
            <a:r>
              <a:rPr lang="en-US" dirty="0">
                <a:solidFill>
                  <a:srgbClr val="FFFFFF"/>
                </a:solidFill>
                <a:effectLst/>
              </a:rPr>
              <a:t> – vaccines save us; standards of care save us</a:t>
            </a:r>
          </a:p>
          <a:p>
            <a:pPr marL="114300" marR="0" lvl="0">
              <a:spcBef>
                <a:spcPts val="0"/>
              </a:spcBef>
              <a:spcAft>
                <a:spcPts val="0"/>
              </a:spcAft>
              <a:buClr>
                <a:schemeClr val="accent1"/>
              </a:buClr>
            </a:pPr>
            <a:endParaRPr lang="en-US" dirty="0">
              <a:solidFill>
                <a:srgbClr val="FFFFFF"/>
              </a:solidFill>
              <a:effectLst/>
            </a:endParaRPr>
          </a:p>
          <a:p>
            <a:pPr marL="114300" marR="0" lvl="0">
              <a:spcBef>
                <a:spcPts val="0"/>
              </a:spcBef>
              <a:spcAft>
                <a:spcPts val="800"/>
              </a:spcAft>
              <a:buClr>
                <a:schemeClr val="accent1"/>
              </a:buClr>
            </a:pPr>
            <a:r>
              <a:rPr lang="en-US" u="sng" dirty="0">
                <a:solidFill>
                  <a:srgbClr val="FFFFFF"/>
                </a:solidFill>
                <a:effectLst/>
              </a:rPr>
              <a:t>Security and comfort</a:t>
            </a:r>
            <a:r>
              <a:rPr lang="en-US" dirty="0">
                <a:solidFill>
                  <a:srgbClr val="FFFFFF"/>
                </a:solidFill>
                <a:effectLst/>
              </a:rPr>
              <a:t> – childhood vaccines allow me to have a comfortable life, allowing the public fool system to</a:t>
            </a:r>
            <a:r>
              <a:rPr lang="en-US" dirty="0">
                <a:solidFill>
                  <a:srgbClr val="FFFFFF"/>
                </a:solidFill>
              </a:rPr>
              <a:t> raise and </a:t>
            </a:r>
            <a:r>
              <a:rPr lang="en-US" dirty="0">
                <a:solidFill>
                  <a:srgbClr val="FFFFFF"/>
                </a:solidFill>
                <a:effectLst/>
              </a:rPr>
              <a:t>indoctrinate my children</a:t>
            </a:r>
          </a:p>
        </p:txBody>
      </p:sp>
    </p:spTree>
    <p:extLst>
      <p:ext uri="{BB962C8B-B14F-4D97-AF65-F5344CB8AC3E}">
        <p14:creationId xmlns:p14="http://schemas.microsoft.com/office/powerpoint/2010/main" val="2228535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6E329C47-2D4A-F23A-99AE-67D72E859C5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8907" b="21014"/>
          <a:stretch/>
        </p:blipFill>
        <p:spPr>
          <a:xfrm>
            <a:off x="-3028" y="116751"/>
            <a:ext cx="12191980" cy="6856614"/>
          </a:xfrm>
          <a:prstGeom prst="rect">
            <a:avLst/>
          </a:prstGeom>
        </p:spPr>
      </p:pic>
      <p:sp>
        <p:nvSpPr>
          <p:cNvPr id="2" name="Title 1">
            <a:extLst>
              <a:ext uri="{FF2B5EF4-FFF2-40B4-BE49-F238E27FC236}">
                <a16:creationId xmlns:a16="http://schemas.microsoft.com/office/drawing/2014/main" id="{72D9F374-1D94-5147-F378-271E3490BD36}"/>
              </a:ext>
            </a:extLst>
          </p:cNvPr>
          <p:cNvSpPr>
            <a:spLocks noGrp="1"/>
          </p:cNvSpPr>
          <p:nvPr>
            <p:ph type="title"/>
          </p:nvPr>
        </p:nvSpPr>
        <p:spPr>
          <a:xfrm>
            <a:off x="322310" y="726066"/>
            <a:ext cx="4795282" cy="5018227"/>
          </a:xfrm>
        </p:spPr>
        <p:txBody>
          <a:bodyPr anchor="ctr">
            <a:normAutofit fontScale="90000"/>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We’ve been programmed to believe lies – from all sides and angles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b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29730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Our desire for our own way opens the door to all kinds of deception.</a:t>
            </a:r>
          </a:p>
          <a:p>
            <a:pPr marL="0" indent="0" algn="ctr">
              <a:buNone/>
            </a:pPr>
            <a:endPar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8448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omplex maths formulae on a blackboard">
            <a:extLst>
              <a:ext uri="{FF2B5EF4-FFF2-40B4-BE49-F238E27FC236}">
                <a16:creationId xmlns:a16="http://schemas.microsoft.com/office/drawing/2014/main" id="{B581DCCD-3AC8-A86C-2D35-BB6CE67D574C}"/>
              </a:ext>
            </a:extLst>
          </p:cNvPr>
          <p:cNvPicPr>
            <a:picLocks noChangeAspect="1"/>
          </p:cNvPicPr>
          <p:nvPr/>
        </p:nvPicPr>
        <p:blipFill rotWithShape="1">
          <a:blip r:embed="rId3">
            <a:alphaModFix amt="60000"/>
          </a:blip>
          <a:srcRect t="18216" b="4745"/>
          <a:stretch/>
        </p:blipFill>
        <p:spPr>
          <a:xfrm>
            <a:off x="20" y="10"/>
            <a:ext cx="12191980" cy="6856614"/>
          </a:xfrm>
          <a:prstGeom prst="rect">
            <a:avLst/>
          </a:prstGeom>
        </p:spPr>
      </p:pic>
      <p:sp>
        <p:nvSpPr>
          <p:cNvPr id="3" name="TextBox 2">
            <a:extLst>
              <a:ext uri="{FF2B5EF4-FFF2-40B4-BE49-F238E27FC236}">
                <a16:creationId xmlns:a16="http://schemas.microsoft.com/office/drawing/2014/main" id="{9EDEB090-DACC-C710-9F92-7652317416B6}"/>
              </a:ext>
            </a:extLst>
          </p:cNvPr>
          <p:cNvSpPr txBox="1"/>
          <p:nvPr/>
        </p:nvSpPr>
        <p:spPr>
          <a:xfrm>
            <a:off x="6195372" y="726538"/>
            <a:ext cx="4977905" cy="5017076"/>
          </a:xfrm>
          <a:prstGeom prst="rect">
            <a:avLst/>
          </a:prstGeom>
        </p:spPr>
        <p:txBody>
          <a:bodyPr vert="horz" lIns="91440" tIns="45720" rIns="91440" bIns="45720" rtlCol="0" anchor="ctr">
            <a:normAutofit/>
          </a:bodyPr>
          <a:lstStyle/>
          <a:p>
            <a:pPr>
              <a:lnSpc>
                <a:spcPct val="110000"/>
              </a:lnSpc>
              <a:spcAft>
                <a:spcPts val="600"/>
              </a:spcAft>
              <a:buClr>
                <a:schemeClr val="accent1"/>
              </a:buClr>
            </a:pPr>
            <a:r>
              <a:rPr lang="en-US" sz="6000" dirty="0">
                <a:solidFill>
                  <a:srgbClr val="FFFFFF"/>
                </a:solidFill>
                <a:effectLst/>
              </a:rPr>
              <a:t>Dialectics within dialectics</a:t>
            </a:r>
            <a:endParaRPr lang="en-US" sz="6000" dirty="0">
              <a:solidFill>
                <a:srgbClr val="FFFFFF"/>
              </a:solidFill>
            </a:endParaRPr>
          </a:p>
        </p:txBody>
      </p:sp>
    </p:spTree>
    <p:extLst>
      <p:ext uri="{BB962C8B-B14F-4D97-AF65-F5344CB8AC3E}">
        <p14:creationId xmlns:p14="http://schemas.microsoft.com/office/powerpoint/2010/main" val="133017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5" name="Picture 14">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7" name="Rectangle 1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D78BA9C1-3BC1-F82A-C559-06394E25C2CB}"/>
              </a:ext>
            </a:extLst>
          </p:cNvPr>
          <p:cNvSpPr>
            <a:spLocks noGrp="1"/>
          </p:cNvSpPr>
          <p:nvPr>
            <p:ph type="title"/>
          </p:nvPr>
        </p:nvSpPr>
        <p:spPr>
          <a:xfrm>
            <a:off x="1198181" y="726066"/>
            <a:ext cx="4795282" cy="5018227"/>
          </a:xfrm>
        </p:spPr>
        <p:txBody>
          <a:bodyPr vert="horz" lIns="91440" tIns="45720" rIns="91440" bIns="45720" rtlCol="0" anchor="ctr">
            <a:normAutofit/>
          </a:bodyPr>
          <a:lstStyle/>
          <a:p>
            <a:pPr defTabSz="914400"/>
            <a:r>
              <a:rPr lang="en-US" u="none" strike="noStrike">
                <a:solidFill>
                  <a:srgbClr val="FFFFFF"/>
                </a:solidFill>
                <a:effectLst/>
              </a:rPr>
              <a:t>COVID PSYOP proved medical murder was by design</a:t>
            </a:r>
            <a:br>
              <a:rPr lang="en-US">
                <a:solidFill>
                  <a:srgbClr val="FFFFFF"/>
                </a:solidFill>
                <a:effectLst/>
              </a:rPr>
            </a:br>
            <a:endParaRPr lang="en-US">
              <a:solidFill>
                <a:srgbClr val="FFFFFF"/>
              </a:solidFill>
            </a:endParaRPr>
          </a:p>
        </p:txBody>
      </p:sp>
      <p:graphicFrame>
        <p:nvGraphicFramePr>
          <p:cNvPr id="8" name="Content Placeholder 2">
            <a:extLst>
              <a:ext uri="{FF2B5EF4-FFF2-40B4-BE49-F238E27FC236}">
                <a16:creationId xmlns:a16="http://schemas.microsoft.com/office/drawing/2014/main" id="{BB1B0ECC-71F1-74E4-5EEE-C28F6FFC4B83}"/>
              </a:ext>
            </a:extLst>
          </p:cNvPr>
          <p:cNvGraphicFramePr>
            <a:graphicFrameLocks noGrp="1"/>
          </p:cNvGraphicFramePr>
          <p:nvPr>
            <p:ph sz="half" idx="4294967295"/>
            <p:extLst>
              <p:ext uri="{D42A27DB-BD31-4B8C-83A1-F6EECF244321}">
                <p14:modId xmlns:p14="http://schemas.microsoft.com/office/powerpoint/2010/main" val="3015361858"/>
              </p:ext>
            </p:extLst>
          </p:nvPr>
        </p:nvGraphicFramePr>
        <p:xfrm>
          <a:off x="6195372" y="726538"/>
          <a:ext cx="4977905" cy="5017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037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8" name="Picture 17">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0" name="Rectangle 19">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4" name="Group 23">
            <a:extLst>
              <a:ext uri="{FF2B5EF4-FFF2-40B4-BE49-F238E27FC236}">
                <a16:creationId xmlns:a16="http://schemas.microsoft.com/office/drawing/2014/main" id="{14763DA8-CE3A-4B30-B2F5-0D128777F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5" name="Picture 24">
              <a:extLst>
                <a:ext uri="{FF2B5EF4-FFF2-40B4-BE49-F238E27FC236}">
                  <a16:creationId xmlns:a16="http://schemas.microsoft.com/office/drawing/2014/main" id="{F6B75A5A-FDA7-4C8E-BD65-8506C42AA8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6" name="Picture 25">
              <a:extLst>
                <a:ext uri="{FF2B5EF4-FFF2-40B4-BE49-F238E27FC236}">
                  <a16:creationId xmlns:a16="http://schemas.microsoft.com/office/drawing/2014/main" id="{0E6AFCAB-12BF-4A0B-B089-A794259D2F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7" name="Title 6">
            <a:extLst>
              <a:ext uri="{FF2B5EF4-FFF2-40B4-BE49-F238E27FC236}">
                <a16:creationId xmlns:a16="http://schemas.microsoft.com/office/drawing/2014/main" id="{07348F2E-0E88-4C70-08CF-C942465D3DC9}"/>
              </a:ext>
            </a:extLst>
          </p:cNvPr>
          <p:cNvSpPr>
            <a:spLocks noGrp="1"/>
          </p:cNvSpPr>
          <p:nvPr>
            <p:ph type="title"/>
          </p:nvPr>
        </p:nvSpPr>
        <p:spPr>
          <a:xfrm>
            <a:off x="838200" y="609599"/>
            <a:ext cx="4191000" cy="2682875"/>
          </a:xfrm>
        </p:spPr>
        <p:txBody>
          <a:bodyPr vert="horz" lIns="91440" tIns="45720" rIns="91440" bIns="45720" rtlCol="0" anchor="ctr">
            <a:normAutofit/>
          </a:bodyPr>
          <a:lstStyle/>
          <a:p>
            <a:pPr defTabSz="914400"/>
            <a:r>
              <a:rPr lang="en-US" sz="4000"/>
              <a:t>An Illustration</a:t>
            </a:r>
          </a:p>
        </p:txBody>
      </p:sp>
      <p:sp>
        <p:nvSpPr>
          <p:cNvPr id="9" name="Text Placeholder 8">
            <a:extLst>
              <a:ext uri="{FF2B5EF4-FFF2-40B4-BE49-F238E27FC236}">
                <a16:creationId xmlns:a16="http://schemas.microsoft.com/office/drawing/2014/main" id="{25614CEC-3625-C544-082D-6B397826D431}"/>
              </a:ext>
            </a:extLst>
          </p:cNvPr>
          <p:cNvSpPr>
            <a:spLocks noGrp="1"/>
          </p:cNvSpPr>
          <p:nvPr>
            <p:ph type="body" sz="half" idx="2"/>
          </p:nvPr>
        </p:nvSpPr>
        <p:spPr>
          <a:xfrm>
            <a:off x="838200" y="3429000"/>
            <a:ext cx="4190730" cy="2667000"/>
          </a:xfrm>
        </p:spPr>
        <p:txBody>
          <a:bodyPr vert="horz" lIns="91440" tIns="45720" rIns="91440" bIns="45720" rtlCol="0">
            <a:normAutofit/>
          </a:bodyPr>
          <a:lstStyle/>
          <a:p>
            <a:pPr defTabSz="914400"/>
            <a:r>
              <a:rPr lang="en-US" sz="1800" u="none" strike="noStrike" dirty="0">
                <a:effectLst/>
              </a:rPr>
              <a:t>Remember, the exoteric dialectics, like COVID, fit into the larger </a:t>
            </a:r>
            <a:r>
              <a:rPr lang="en-US" sz="1800" dirty="0"/>
              <a:t>e</a:t>
            </a:r>
            <a:r>
              <a:rPr lang="en-US" sz="1800" u="none" strike="noStrike" dirty="0">
                <a:effectLst/>
              </a:rPr>
              <a:t>soteric </a:t>
            </a:r>
            <a:r>
              <a:rPr lang="en-US" sz="1800" dirty="0"/>
              <a:t>d</a:t>
            </a:r>
            <a:r>
              <a:rPr lang="en-US" sz="1800" u="none" strike="noStrike" dirty="0">
                <a:effectLst/>
              </a:rPr>
              <a:t>ialectic</a:t>
            </a:r>
            <a:br>
              <a:rPr lang="en-US" sz="1800" u="none" strike="noStrike" dirty="0">
                <a:effectLst/>
              </a:rPr>
            </a:br>
            <a:endParaRPr lang="en-US" sz="1800" u="none" strike="noStrike" dirty="0">
              <a:effectLst/>
            </a:endParaRPr>
          </a:p>
          <a:p>
            <a:pPr defTabSz="914400"/>
            <a:r>
              <a:rPr lang="en-US" sz="1800" dirty="0"/>
              <a:t>The setup:  </a:t>
            </a:r>
            <a:r>
              <a:rPr lang="en-US" sz="1800" u="none" strike="noStrike" dirty="0">
                <a:effectLst/>
              </a:rPr>
              <a:t>Problem = Evil; Reaction = </a:t>
            </a:r>
            <a:r>
              <a:rPr lang="en-US" sz="1800" dirty="0"/>
              <a:t>F</a:t>
            </a:r>
            <a:r>
              <a:rPr lang="en-US" sz="1800" u="none" strike="noStrike" dirty="0">
                <a:effectLst/>
              </a:rPr>
              <a:t>ear; Solution = Security and Comfort…Order out of Chaos</a:t>
            </a:r>
            <a:br>
              <a:rPr lang="en-US" sz="1800" dirty="0"/>
            </a:br>
            <a:endParaRPr lang="en-US" sz="1800" dirty="0"/>
          </a:p>
        </p:txBody>
      </p:sp>
      <p:pic>
        <p:nvPicPr>
          <p:cNvPr id="11" name="Content Placeholder 10">
            <a:extLst>
              <a:ext uri="{FF2B5EF4-FFF2-40B4-BE49-F238E27FC236}">
                <a16:creationId xmlns:a16="http://schemas.microsoft.com/office/drawing/2014/main" id="{47E0CB2A-899A-57A2-BF01-5BBBC2668609}"/>
              </a:ext>
            </a:extLst>
          </p:cNvPr>
          <p:cNvPicPr>
            <a:picLocks noGrp="1" noChangeAspect="1"/>
          </p:cNvPicPr>
          <p:nvPr>
            <p:ph idx="1"/>
          </p:nvPr>
        </p:nvPicPr>
        <p:blipFill>
          <a:blip r:embed="rId5"/>
          <a:stretch>
            <a:fillRect/>
          </a:stretch>
        </p:blipFill>
        <p:spPr>
          <a:xfrm>
            <a:off x="5118745" y="399658"/>
            <a:ext cx="6931031" cy="6047324"/>
          </a:xfrm>
          <a:prstGeom prst="rect">
            <a:avLst/>
          </a:prstGeom>
        </p:spPr>
      </p:pic>
    </p:spTree>
    <p:extLst>
      <p:ext uri="{BB962C8B-B14F-4D97-AF65-F5344CB8AC3E}">
        <p14:creationId xmlns:p14="http://schemas.microsoft.com/office/powerpoint/2010/main" val="2071534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02CFAE-D47F-162B-ADEC-49E853D0F0B9}"/>
              </a:ext>
            </a:extLst>
          </p:cNvPr>
          <p:cNvSpPr>
            <a:spLocks noGrp="1"/>
          </p:cNvSpPr>
          <p:nvPr>
            <p:ph type="title"/>
          </p:nvPr>
        </p:nvSpPr>
        <p:spPr/>
        <p:txBody>
          <a:bodyPr/>
          <a:lstStyle/>
          <a:p>
            <a:r>
              <a:rPr lang="en-US" dirty="0"/>
              <a:t>     I Can’t Seem to Get Out of the Game!</a:t>
            </a:r>
          </a:p>
        </p:txBody>
      </p:sp>
      <p:sp>
        <p:nvSpPr>
          <p:cNvPr id="6" name="Content Placeholder 5">
            <a:extLst>
              <a:ext uri="{FF2B5EF4-FFF2-40B4-BE49-F238E27FC236}">
                <a16:creationId xmlns:a16="http://schemas.microsoft.com/office/drawing/2014/main" id="{7F602CFA-D960-480E-7031-B1FF4E20B0F5}"/>
              </a:ext>
            </a:extLst>
          </p:cNvPr>
          <p:cNvSpPr>
            <a:spLocks noGrp="1"/>
          </p:cNvSpPr>
          <p:nvPr>
            <p:ph sz="half" idx="1"/>
          </p:nvPr>
        </p:nvSpPr>
        <p:spPr/>
        <p:txBody>
          <a:bodyPr>
            <a:normAutofit lnSpcReduction="10000"/>
          </a:bodyPr>
          <a:lstStyle/>
          <a:p>
            <a:pPr marL="0" indent="0">
              <a:buNone/>
            </a:pPr>
            <a:r>
              <a:rPr lang="en-US" sz="2600" u="none" strike="noStrike" kern="100" dirty="0">
                <a:effectLst/>
                <a:latin typeface="Calibri" panose="020F0502020204030204" pitchFamily="34" charset="0"/>
                <a:ea typeface="Calibri" panose="020F0502020204030204" pitchFamily="34" charset="0"/>
                <a:cs typeface="Times New Roman" panose="02020603050405020304" pitchFamily="18" charset="0"/>
              </a:rPr>
              <a:t>Since we can’t believe the results we are seeing was the goal, so go to the next dialectic – let’s use the same </a:t>
            </a:r>
            <a:r>
              <a:rPr lang="en-US" sz="2600" u="none" strike="noStrik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anti-Christ legal system</a:t>
            </a:r>
            <a:r>
              <a:rPr lang="en-US" sz="2600" u="none" strike="noStrike" kern="100" dirty="0">
                <a:effectLst/>
                <a:latin typeface="Calibri" panose="020F0502020204030204" pitchFamily="34" charset="0"/>
                <a:ea typeface="Calibri" panose="020F0502020204030204" pitchFamily="34" charset="0"/>
                <a:cs typeface="Times New Roman" panose="02020603050405020304" pitchFamily="18" charset="0"/>
              </a:rPr>
              <a:t> to hold them accountable!</a:t>
            </a:r>
          </a:p>
          <a:p>
            <a:r>
              <a:rPr lang="en-US" sz="2400" dirty="0">
                <a:latin typeface="Calibri" panose="020F0502020204030204" pitchFamily="34" charset="0"/>
                <a:cs typeface="Calibri" panose="020F0502020204030204" pitchFamily="34" charset="0"/>
              </a:rPr>
              <a:t>Laws protect their own kind, but not you</a:t>
            </a:r>
          </a:p>
          <a:p>
            <a:r>
              <a:rPr lang="en-US" sz="2400" dirty="0">
                <a:latin typeface="Calibri" panose="020F0502020204030204" pitchFamily="34" charset="0"/>
                <a:cs typeface="Calibri" panose="020F0502020204030204" pitchFamily="34" charset="0"/>
              </a:rPr>
              <a:t>They can legally kill us</a:t>
            </a:r>
          </a:p>
          <a:p>
            <a:pPr marL="0" indent="0">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https://rumble.com/v26luvm-the-government-can-legally-kill-us-the-second-largest-psyop-in-the-past-120.html</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EFF367F3-0D6D-82FD-E768-B6131A3773BC}"/>
              </a:ext>
            </a:extLst>
          </p:cNvPr>
          <p:cNvSpPr>
            <a:spLocks noGrp="1"/>
          </p:cNvSpPr>
          <p:nvPr>
            <p:ph sz="half" idx="2"/>
          </p:nvPr>
        </p:nvSpPr>
        <p:spPr/>
        <p:txBody>
          <a:bodyPr>
            <a:normAutofit lnSpcReduction="10000"/>
          </a:bodyPr>
          <a:lstStyle/>
          <a:p>
            <a:pPr marL="0" indent="0">
              <a:buNone/>
            </a:pPr>
            <a:r>
              <a:rPr lang="en-US" sz="2600" u="none" strike="noStrike" kern="100" dirty="0">
                <a:effectLst/>
                <a:latin typeface="Calibri" panose="020F0502020204030204" pitchFamily="34" charset="0"/>
                <a:ea typeface="Calibri" panose="020F0502020204030204" pitchFamily="34" charset="0"/>
                <a:cs typeface="Times New Roman" panose="02020603050405020304" pitchFamily="18" charset="0"/>
              </a:rPr>
              <a:t>Since the anti-Christ legal system </a:t>
            </a:r>
            <a:r>
              <a:rPr lang="en-US" sz="2600" u="sng" strike="noStrike" kern="100" dirty="0">
                <a:effectLst/>
                <a:latin typeface="Calibri" panose="020F0502020204030204" pitchFamily="34" charset="0"/>
                <a:ea typeface="Calibri" panose="020F0502020204030204" pitchFamily="34" charset="0"/>
                <a:cs typeface="Times New Roman" panose="02020603050405020304" pitchFamily="18" charset="0"/>
              </a:rPr>
              <a:t>at best</a:t>
            </a:r>
            <a:r>
              <a:rPr lang="en-US" sz="2600" u="none" strike="noStrike" kern="100" dirty="0">
                <a:effectLst/>
                <a:latin typeface="Calibri" panose="020F0502020204030204" pitchFamily="34" charset="0"/>
                <a:ea typeface="Calibri" panose="020F0502020204030204" pitchFamily="34" charset="0"/>
                <a:cs typeface="Times New Roman" panose="02020603050405020304" pitchFamily="18" charset="0"/>
              </a:rPr>
              <a:t> bleeds you dry and takes years while people continue to be murdered, you finally chase changing laws in the </a:t>
            </a:r>
            <a:r>
              <a:rPr lang="en-US" sz="2600" u="none" strike="noStrik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anti-Christ legislative system </a:t>
            </a:r>
            <a:r>
              <a:rPr lang="en-US" sz="2600" u="none" strike="noStrike" kern="100" dirty="0">
                <a:effectLst/>
                <a:latin typeface="Calibri" panose="020F0502020204030204" pitchFamily="34" charset="0"/>
                <a:ea typeface="Calibri" panose="020F0502020204030204" pitchFamily="34" charset="0"/>
                <a:cs typeface="Times New Roman" panose="02020603050405020304" pitchFamily="18" charset="0"/>
              </a:rPr>
              <a:t>- let’s elect better men to represent us!</a:t>
            </a:r>
          </a:p>
          <a:p>
            <a:pPr marL="0" marR="0" indent="457200">
              <a:spcBef>
                <a:spcPts val="0"/>
              </a:spcBef>
              <a:spcAft>
                <a:spcPts val="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Elections – if our country has been 	sold, is this a viable option? </a:t>
            </a:r>
          </a:p>
          <a:p>
            <a:pPr marL="0" marR="0" indent="457200">
              <a:spcBef>
                <a:spcPts val="0"/>
              </a:spcBef>
              <a:spcAft>
                <a:spcPts val="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Fraudulent elections were the goal to 	get us trapped into fighting to bring 	election integrity</a:t>
            </a:r>
          </a:p>
          <a:p>
            <a:endParaRPr lang="en-US" dirty="0"/>
          </a:p>
        </p:txBody>
      </p:sp>
    </p:spTree>
    <p:extLst>
      <p:ext uri="{BB962C8B-B14F-4D97-AF65-F5344CB8AC3E}">
        <p14:creationId xmlns:p14="http://schemas.microsoft.com/office/powerpoint/2010/main" val="2887017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fontScale="92500" lnSpcReduction="10000"/>
          </a:bodyPr>
          <a:lstStyle/>
          <a:p>
            <a:pPr marL="0" indent="0" algn="ctr">
              <a:buNone/>
            </a:pPr>
            <a:r>
              <a:rPr lang="en-US" u="none" strike="noStrike"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Satan has the long view in play and knows the </a:t>
            </a:r>
            <a:r>
              <a:rPr lang="en-US"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Second Law of Thermodynamics (Faith becomes religion; Grace becomes legalism; God is on the throne becomes man can do anything). If we don’t protect our Godly positions, they erode:  </a:t>
            </a:r>
            <a:r>
              <a:rPr lang="en-US" u="sng"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Order to disorder</a:t>
            </a:r>
            <a:r>
              <a:rPr lang="en-US"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 the slippery slope.  We have become the boiling frog – 6000 years in the making.  Disorder/chaos is part of the plan; this way Satan can look like a savior, bringing the ‘less evil’ angel of light to restore order.  Power back to the people sounds great, but is the last piece needed to snap the complete control grid into place.  When will we realize we can’t win in this rigged game? </a:t>
            </a:r>
          </a:p>
          <a:p>
            <a:pPr marL="0" indent="0" algn="ctr">
              <a:buNone/>
            </a:pPr>
            <a:r>
              <a:rPr lang="en-US"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P.S. How about starting a war to really stir the pot?</a:t>
            </a:r>
          </a:p>
          <a:p>
            <a:pPr marL="0" indent="0" algn="ctr">
              <a:buNone/>
            </a:pPr>
            <a:endPar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6611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8" name="Picture 27">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0" name="Rectangle 29">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Hand reaching out to sun">
            <a:extLst>
              <a:ext uri="{FF2B5EF4-FFF2-40B4-BE49-F238E27FC236}">
                <a16:creationId xmlns:a16="http://schemas.microsoft.com/office/drawing/2014/main" id="{5EB22C53-99D3-1AA9-F0DE-AF5DE66F2327}"/>
              </a:ext>
            </a:extLst>
          </p:cNvPr>
          <p:cNvPicPr>
            <a:picLocks noChangeAspect="1"/>
          </p:cNvPicPr>
          <p:nvPr/>
        </p:nvPicPr>
        <p:blipFill rotWithShape="1">
          <a:blip r:embed="rId3">
            <a:alphaModFix amt="60000"/>
          </a:blip>
          <a:srcRect r="-1" b="16040"/>
          <a:stretch/>
        </p:blipFill>
        <p:spPr>
          <a:xfrm>
            <a:off x="3048" y="10"/>
            <a:ext cx="12188952" cy="6856614"/>
          </a:xfrm>
          <a:prstGeom prst="rect">
            <a:avLst/>
          </a:prstGeom>
        </p:spPr>
      </p:pic>
      <p:sp>
        <p:nvSpPr>
          <p:cNvPr id="3" name="TextBox 2">
            <a:extLst>
              <a:ext uri="{FF2B5EF4-FFF2-40B4-BE49-F238E27FC236}">
                <a16:creationId xmlns:a16="http://schemas.microsoft.com/office/drawing/2014/main" id="{8CA9CE41-3FCF-4EF0-C6A6-CA31D89168ED}"/>
              </a:ext>
            </a:extLst>
          </p:cNvPr>
          <p:cNvSpPr txBox="1"/>
          <p:nvPr/>
        </p:nvSpPr>
        <p:spPr>
          <a:xfrm>
            <a:off x="996275" y="744909"/>
            <a:ext cx="10190071" cy="3145855"/>
          </a:xfrm>
          <a:prstGeom prst="rect">
            <a:avLst/>
          </a:prstGeom>
        </p:spPr>
        <p:txBody>
          <a:bodyPr vert="horz" lIns="91440" tIns="45720" rIns="91440" bIns="45720" rtlCol="0" anchor="b">
            <a:normAutofit/>
          </a:bodyPr>
          <a:lstStyle/>
          <a:p>
            <a:pPr marR="0" algn="ctr">
              <a:spcBef>
                <a:spcPct val="0"/>
              </a:spcBef>
              <a:spcAft>
                <a:spcPts val="600"/>
              </a:spcAft>
              <a:buClr>
                <a:schemeClr val="accent1"/>
              </a:buClr>
            </a:pPr>
            <a:r>
              <a:rPr lang="en-US" sz="5200" u="none" strike="noStrike">
                <a:solidFill>
                  <a:srgbClr val="FFFFFF"/>
                </a:solidFill>
                <a:effectLst/>
                <a:latin typeface="+mj-lt"/>
                <a:ea typeface="+mj-ea"/>
                <a:cs typeface="+mj-cs"/>
              </a:rPr>
              <a:t>Has God finally had enough of this?</a:t>
            </a:r>
            <a:endParaRPr lang="en-US" sz="5200">
              <a:solidFill>
                <a:srgbClr val="FFFFFF"/>
              </a:solidFill>
              <a:effectLst/>
              <a:latin typeface="+mj-lt"/>
              <a:ea typeface="+mj-ea"/>
              <a:cs typeface="+mj-cs"/>
            </a:endParaRPr>
          </a:p>
        </p:txBody>
      </p:sp>
    </p:spTree>
    <p:extLst>
      <p:ext uri="{BB962C8B-B14F-4D97-AF65-F5344CB8AC3E}">
        <p14:creationId xmlns:p14="http://schemas.microsoft.com/office/powerpoint/2010/main" val="1920627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 name="Picture 5">
            <a:extLst>
              <a:ext uri="{FF2B5EF4-FFF2-40B4-BE49-F238E27FC236}">
                <a16:creationId xmlns:a16="http://schemas.microsoft.com/office/drawing/2014/main" id="{0BA196C9-1DD3-DAEE-94AA-3A6C0B90E150}"/>
              </a:ext>
            </a:extLst>
          </p:cNvPr>
          <p:cNvPicPr>
            <a:picLocks noChangeAspect="1"/>
          </p:cNvPicPr>
          <p:nvPr/>
        </p:nvPicPr>
        <p:blipFill rotWithShape="1">
          <a:blip r:embed="rId3">
            <a:alphaModFix amt="60000"/>
          </a:blip>
          <a:srcRect t="2543" b="13205"/>
          <a:stretch/>
        </p:blipFill>
        <p:spPr>
          <a:xfrm>
            <a:off x="20" y="10"/>
            <a:ext cx="12191980" cy="6856614"/>
          </a:xfrm>
          <a:prstGeom prst="rect">
            <a:avLst/>
          </a:prstGeom>
        </p:spPr>
      </p:pic>
      <p:sp>
        <p:nvSpPr>
          <p:cNvPr id="2" name="Title 1">
            <a:extLst>
              <a:ext uri="{FF2B5EF4-FFF2-40B4-BE49-F238E27FC236}">
                <a16:creationId xmlns:a16="http://schemas.microsoft.com/office/drawing/2014/main" id="{45BA7BA5-148E-625C-6708-4D7FB899E5D4}"/>
              </a:ext>
            </a:extLst>
          </p:cNvPr>
          <p:cNvSpPr>
            <a:spLocks noGrp="1"/>
          </p:cNvSpPr>
          <p:nvPr>
            <p:ph type="title"/>
          </p:nvPr>
        </p:nvSpPr>
        <p:spPr>
          <a:xfrm>
            <a:off x="1198181" y="726066"/>
            <a:ext cx="4795282" cy="5018227"/>
          </a:xfrm>
        </p:spPr>
        <p:txBody>
          <a:bodyPr vert="horz" lIns="91440" tIns="45720" rIns="91440" bIns="45720" rtlCol="0" anchor="ctr">
            <a:normAutofit/>
          </a:bodyPr>
          <a:lstStyle/>
          <a:p>
            <a:pPr defTabSz="914400"/>
            <a:r>
              <a:rPr lang="en-US" sz="4800" u="none" strike="noStrike" dirty="0">
                <a:solidFill>
                  <a:srgbClr val="FFFFFF"/>
                </a:solidFill>
                <a:effectLst/>
              </a:rPr>
              <a:t>Just a historical phase?</a:t>
            </a:r>
            <a:br>
              <a:rPr lang="en-US" sz="4800" dirty="0">
                <a:solidFill>
                  <a:srgbClr val="FFFFFF"/>
                </a:solidFill>
                <a:effectLst/>
              </a:rPr>
            </a:br>
            <a:endParaRPr lang="en-US" sz="4800" dirty="0">
              <a:solidFill>
                <a:srgbClr val="FFFFFF"/>
              </a:solidFill>
            </a:endParaRPr>
          </a:p>
        </p:txBody>
      </p:sp>
      <p:grpSp>
        <p:nvGrpSpPr>
          <p:cNvPr id="20" name="Group 19">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21" name="Picture 20">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22" name="Picture 21">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4" name="TextBox 3">
            <a:extLst>
              <a:ext uri="{FF2B5EF4-FFF2-40B4-BE49-F238E27FC236}">
                <a16:creationId xmlns:a16="http://schemas.microsoft.com/office/drawing/2014/main" id="{74E69494-4AC1-254F-CA6F-1C3063AFA80E}"/>
              </a:ext>
            </a:extLst>
          </p:cNvPr>
          <p:cNvSpPr txBox="1"/>
          <p:nvPr/>
        </p:nvSpPr>
        <p:spPr>
          <a:xfrm>
            <a:off x="5936308" y="212435"/>
            <a:ext cx="5738456" cy="6105237"/>
          </a:xfrm>
          <a:prstGeom prst="rect">
            <a:avLst/>
          </a:prstGeom>
        </p:spPr>
        <p:txBody>
          <a:bodyPr vert="horz" lIns="91440" tIns="45720" rIns="91440" bIns="45720" rtlCol="0" anchor="ctr">
            <a:normAutofit/>
          </a:bodyPr>
          <a:lstStyle/>
          <a:p>
            <a:pPr marL="228600" marR="0">
              <a:lnSpc>
                <a:spcPct val="110000"/>
              </a:lnSpc>
              <a:spcBef>
                <a:spcPts val="0"/>
              </a:spcBef>
              <a:spcAft>
                <a:spcPts val="600"/>
              </a:spcAft>
              <a:buClr>
                <a:schemeClr val="accent1"/>
              </a:buClr>
            </a:pPr>
            <a:r>
              <a:rPr lang="en-US" sz="2800" u="sng" dirty="0">
                <a:solidFill>
                  <a:srgbClr val="FFFFFF"/>
                </a:solidFill>
                <a:effectLst/>
              </a:rPr>
              <a:t>The rise and fall of civilizations</a:t>
            </a:r>
            <a:r>
              <a:rPr lang="en-US" sz="2800" dirty="0">
                <a:solidFill>
                  <a:srgbClr val="FFFFFF"/>
                </a:solidFill>
                <a:effectLst/>
              </a:rPr>
              <a:t>: </a:t>
            </a:r>
          </a:p>
          <a:p>
            <a:pPr marL="228600" marR="0">
              <a:lnSpc>
                <a:spcPct val="110000"/>
              </a:lnSpc>
              <a:spcBef>
                <a:spcPts val="0"/>
              </a:spcBef>
              <a:spcAft>
                <a:spcPts val="600"/>
              </a:spcAft>
              <a:buClr>
                <a:schemeClr val="accent1"/>
              </a:buClr>
            </a:pPr>
            <a:r>
              <a:rPr lang="en-US" sz="2800" dirty="0">
                <a:solidFill>
                  <a:srgbClr val="FFFFFF"/>
                </a:solidFill>
                <a:effectLst/>
              </a:rPr>
              <a:t>1. Bondage to spiritual growth </a:t>
            </a:r>
          </a:p>
          <a:p>
            <a:pPr marL="228600" marR="0">
              <a:lnSpc>
                <a:spcPct val="110000"/>
              </a:lnSpc>
              <a:spcBef>
                <a:spcPts val="0"/>
              </a:spcBef>
              <a:spcAft>
                <a:spcPts val="600"/>
              </a:spcAft>
              <a:buClr>
                <a:schemeClr val="accent1"/>
              </a:buClr>
            </a:pPr>
            <a:r>
              <a:rPr lang="en-US" sz="2800" dirty="0">
                <a:solidFill>
                  <a:srgbClr val="FFFFFF"/>
                </a:solidFill>
                <a:effectLst/>
              </a:rPr>
              <a:t>2. Spiritual growth to great 	courage</a:t>
            </a:r>
          </a:p>
          <a:p>
            <a:pPr marL="228600" marR="0">
              <a:lnSpc>
                <a:spcPct val="110000"/>
              </a:lnSpc>
              <a:spcBef>
                <a:spcPts val="0"/>
              </a:spcBef>
              <a:spcAft>
                <a:spcPts val="600"/>
              </a:spcAft>
              <a:buClr>
                <a:schemeClr val="accent1"/>
              </a:buClr>
            </a:pPr>
            <a:r>
              <a:rPr lang="en-US" sz="2800" dirty="0">
                <a:solidFill>
                  <a:srgbClr val="FFFFFF"/>
                </a:solidFill>
                <a:effectLst/>
              </a:rPr>
              <a:t>3. Courage to liberty </a:t>
            </a:r>
          </a:p>
          <a:p>
            <a:pPr marL="228600" marR="0">
              <a:lnSpc>
                <a:spcPct val="110000"/>
              </a:lnSpc>
              <a:spcBef>
                <a:spcPts val="0"/>
              </a:spcBef>
              <a:spcAft>
                <a:spcPts val="600"/>
              </a:spcAft>
              <a:buClr>
                <a:schemeClr val="accent1"/>
              </a:buClr>
            </a:pPr>
            <a:r>
              <a:rPr lang="en-US" sz="2800" dirty="0">
                <a:solidFill>
                  <a:srgbClr val="FFFFFF"/>
                </a:solidFill>
                <a:effectLst/>
              </a:rPr>
              <a:t>4. Liberty to abundance </a:t>
            </a:r>
          </a:p>
          <a:p>
            <a:pPr marL="228600" marR="0">
              <a:lnSpc>
                <a:spcPct val="110000"/>
              </a:lnSpc>
              <a:spcBef>
                <a:spcPts val="0"/>
              </a:spcBef>
              <a:spcAft>
                <a:spcPts val="600"/>
              </a:spcAft>
              <a:buClr>
                <a:schemeClr val="accent1"/>
              </a:buClr>
            </a:pPr>
            <a:r>
              <a:rPr lang="en-US" sz="2800" dirty="0">
                <a:solidFill>
                  <a:srgbClr val="FFFFFF"/>
                </a:solidFill>
                <a:effectLst/>
              </a:rPr>
              <a:t>5. Abundance to complacency </a:t>
            </a:r>
          </a:p>
          <a:p>
            <a:pPr marL="228600" marR="0">
              <a:lnSpc>
                <a:spcPct val="110000"/>
              </a:lnSpc>
              <a:spcBef>
                <a:spcPts val="0"/>
              </a:spcBef>
              <a:spcAft>
                <a:spcPts val="600"/>
              </a:spcAft>
              <a:buClr>
                <a:schemeClr val="accent1"/>
              </a:buClr>
            </a:pPr>
            <a:r>
              <a:rPr lang="en-US" sz="2800" dirty="0">
                <a:solidFill>
                  <a:srgbClr val="FFFFFF"/>
                </a:solidFill>
                <a:effectLst/>
              </a:rPr>
              <a:t>6. Complacency to apathy</a:t>
            </a:r>
          </a:p>
          <a:p>
            <a:pPr marL="228600" marR="0">
              <a:lnSpc>
                <a:spcPct val="110000"/>
              </a:lnSpc>
              <a:spcBef>
                <a:spcPts val="0"/>
              </a:spcBef>
              <a:spcAft>
                <a:spcPts val="600"/>
              </a:spcAft>
              <a:buClr>
                <a:schemeClr val="accent1"/>
              </a:buClr>
            </a:pPr>
            <a:r>
              <a:rPr lang="en-US" sz="2800" dirty="0">
                <a:solidFill>
                  <a:srgbClr val="FFFFFF"/>
                </a:solidFill>
                <a:effectLst/>
              </a:rPr>
              <a:t>7. Apathy to dependence </a:t>
            </a:r>
          </a:p>
          <a:p>
            <a:pPr marL="228600" marR="0">
              <a:lnSpc>
                <a:spcPct val="110000"/>
              </a:lnSpc>
              <a:spcBef>
                <a:spcPts val="0"/>
              </a:spcBef>
              <a:spcAft>
                <a:spcPts val="600"/>
              </a:spcAft>
              <a:buClr>
                <a:schemeClr val="accent1"/>
              </a:buClr>
            </a:pPr>
            <a:r>
              <a:rPr lang="en-US" sz="2800" dirty="0">
                <a:solidFill>
                  <a:srgbClr val="FFFFFF"/>
                </a:solidFill>
                <a:effectLst/>
              </a:rPr>
              <a:t>8. Dependence back to 	bondage  </a:t>
            </a:r>
            <a:endParaRPr lang="en-US" dirty="0">
              <a:solidFill>
                <a:srgbClr val="FFFFFF"/>
              </a:solidFill>
              <a:effectLst/>
            </a:endParaRPr>
          </a:p>
        </p:txBody>
      </p:sp>
    </p:spTree>
    <p:extLst>
      <p:ext uri="{BB962C8B-B14F-4D97-AF65-F5344CB8AC3E}">
        <p14:creationId xmlns:p14="http://schemas.microsoft.com/office/powerpoint/2010/main" val="147923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3" name="Picture 2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4" name="Rectangle 2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6" name="Group 25">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9" name="Picture 18">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B69A6CAB-EBF8-3EF9-7DE7-1E34F98E75E7}"/>
              </a:ext>
            </a:extLst>
          </p:cNvPr>
          <p:cNvSpPr>
            <a:spLocks noGrp="1"/>
          </p:cNvSpPr>
          <p:nvPr>
            <p:ph type="title"/>
          </p:nvPr>
        </p:nvSpPr>
        <p:spPr>
          <a:xfrm>
            <a:off x="838200" y="586992"/>
            <a:ext cx="5638800" cy="2461008"/>
          </a:xfrm>
        </p:spPr>
        <p:txBody>
          <a:bodyPr vert="horz" lIns="91440" tIns="45720" rIns="91440" bIns="45720" rtlCol="0" anchor="ctr">
            <a:normAutofit/>
          </a:bodyPr>
          <a:lstStyle/>
          <a:p>
            <a:pPr defTabSz="914400"/>
            <a:r>
              <a:rPr lang="en-US" sz="4100" dirty="0">
                <a:effectLst/>
              </a:rPr>
              <a:t>Most people don't realize what's happening</a:t>
            </a:r>
            <a:br>
              <a:rPr lang="en-US" sz="4100" dirty="0">
                <a:effectLst/>
              </a:rPr>
            </a:br>
            <a:endParaRPr lang="en-US" sz="4100" dirty="0"/>
          </a:p>
        </p:txBody>
      </p:sp>
      <p:sp>
        <p:nvSpPr>
          <p:cNvPr id="27" name="TextBox 26">
            <a:extLst>
              <a:ext uri="{FF2B5EF4-FFF2-40B4-BE49-F238E27FC236}">
                <a16:creationId xmlns:a16="http://schemas.microsoft.com/office/drawing/2014/main" id="{1AA4A136-C9D0-3FD9-0C61-4B5D7F1BCB55}"/>
              </a:ext>
            </a:extLst>
          </p:cNvPr>
          <p:cNvSpPr txBox="1"/>
          <p:nvPr/>
        </p:nvSpPr>
        <p:spPr>
          <a:xfrm>
            <a:off x="711200" y="2309091"/>
            <a:ext cx="5765437" cy="3971275"/>
          </a:xfrm>
          <a:prstGeom prst="rect">
            <a:avLst/>
          </a:prstGeom>
        </p:spPr>
        <p:txBody>
          <a:bodyPr vert="horz" lIns="91440" tIns="45720" rIns="91440" bIns="45720" rtlCol="0" anchor="ctr">
            <a:normAutofit lnSpcReduction="10000"/>
          </a:bodyPr>
          <a:lstStyle/>
          <a:p>
            <a:pPr marL="228600" marR="0">
              <a:spcBef>
                <a:spcPts val="0"/>
              </a:spcBef>
              <a:spcAft>
                <a:spcPts val="600"/>
              </a:spcAft>
              <a:buClr>
                <a:schemeClr val="accent1"/>
              </a:buClr>
            </a:pPr>
            <a:r>
              <a:rPr lang="en-US" sz="2400" dirty="0">
                <a:effectLst/>
                <a:latin typeface="+mj-lt"/>
              </a:rPr>
              <a:t>Why this time is different than WWII, or other times in modern history?  The Spirit of the Age (lovers of self; form of godliness; willingly forget; devote themselves to doctrines of demons; a lot of different movements) is the #1 indicator of the lateness of the hour; for this reason, God sends them a powerful delusion…</a:t>
            </a:r>
          </a:p>
          <a:p>
            <a:pPr marL="457200" marR="0" indent="-228600">
              <a:spcBef>
                <a:spcPts val="0"/>
              </a:spcBef>
              <a:spcAft>
                <a:spcPts val="600"/>
              </a:spcAft>
              <a:buClr>
                <a:schemeClr val="accent1"/>
              </a:buClr>
              <a:buFont typeface="Arial" panose="020B0604020202020204" pitchFamily="34" charset="0"/>
              <a:buChar char="•"/>
            </a:pPr>
            <a:endParaRPr lang="en-US" dirty="0">
              <a:effectLst/>
            </a:endParaRPr>
          </a:p>
          <a:p>
            <a:pPr marL="228600" marR="0">
              <a:spcBef>
                <a:spcPts val="0"/>
              </a:spcBef>
              <a:spcAft>
                <a:spcPts val="600"/>
              </a:spcAft>
              <a:buClr>
                <a:schemeClr val="accent1"/>
              </a:buClr>
            </a:pPr>
            <a:r>
              <a:rPr lang="en-US" sz="1400" u="sng" dirty="0">
                <a:effectLst/>
                <a:hlinkClick r:id="rId5"/>
              </a:rPr>
              <a:t>https://youtu.be/wLFGRTg4vVg?si=43PSpoKLO5hFPf7-</a:t>
            </a:r>
            <a:r>
              <a:rPr lang="en-US" sz="1400" u="none" strike="noStrike" dirty="0">
                <a:effectLst/>
              </a:rPr>
              <a:t> </a:t>
            </a:r>
            <a:endParaRPr lang="en-US" sz="1400" dirty="0">
              <a:effectLst/>
            </a:endParaRPr>
          </a:p>
        </p:txBody>
      </p:sp>
      <p:pic>
        <p:nvPicPr>
          <p:cNvPr id="28" name="Picture 27" descr="Clouds in sky">
            <a:extLst>
              <a:ext uri="{FF2B5EF4-FFF2-40B4-BE49-F238E27FC236}">
                <a16:creationId xmlns:a16="http://schemas.microsoft.com/office/drawing/2014/main" id="{468F7840-5524-3AB4-8B3C-1B8EB2C96779}"/>
              </a:ext>
            </a:extLst>
          </p:cNvPr>
          <p:cNvPicPr>
            <a:picLocks noChangeAspect="1"/>
          </p:cNvPicPr>
          <p:nvPr/>
        </p:nvPicPr>
        <p:blipFill rotWithShape="1">
          <a:blip r:embed="rId6"/>
          <a:srcRect l="14908" r="26792"/>
          <a:stretch/>
        </p:blipFill>
        <p:spPr>
          <a:xfrm>
            <a:off x="6861048" y="1"/>
            <a:ext cx="5330952" cy="6858000"/>
          </a:xfrm>
          <a:prstGeom prst="rect">
            <a:avLst/>
          </a:prstGeom>
        </p:spPr>
      </p:pic>
    </p:spTree>
    <p:extLst>
      <p:ext uri="{BB962C8B-B14F-4D97-AF65-F5344CB8AC3E}">
        <p14:creationId xmlns:p14="http://schemas.microsoft.com/office/powerpoint/2010/main" val="4153500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016389"/>
            <a:ext cx="11274425" cy="4195763"/>
          </a:xfrm>
        </p:spPr>
        <p:txBody>
          <a:bodyPr>
            <a:normAutofit fontScale="92500"/>
          </a:bodyPr>
          <a:lstStyle/>
          <a:p>
            <a:pPr marL="0" indent="0" algn="ctr">
              <a:buNone/>
            </a:pPr>
            <a:r>
              <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We accept dialectics because we have rejected God.  God is judging America.  We keep participating in Satan’s system, blind to the reality that we are in the days of Noah.  “</a:t>
            </a:r>
            <a:r>
              <a:rPr lang="en-US" sz="32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For this reason God sends them a powerful delusion so that they will believe the lie and so that all will be condemned who have not believed the truth but have delighted in wickedness.” (2 Thessalonians 2:11 – 12)  </a:t>
            </a:r>
            <a:r>
              <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Will you make the choice to submit to God and get out of the game before it’s too late?</a:t>
            </a:r>
          </a:p>
        </p:txBody>
      </p:sp>
    </p:spTree>
    <p:extLst>
      <p:ext uri="{BB962C8B-B14F-4D97-AF65-F5344CB8AC3E}">
        <p14:creationId xmlns:p14="http://schemas.microsoft.com/office/powerpoint/2010/main" val="63677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22BB7A67-DA0D-20D8-7C65-A63B19D2096F}"/>
              </a:ext>
            </a:extLst>
          </p:cNvPr>
          <p:cNvPicPr>
            <a:picLocks noChangeAspect="1"/>
          </p:cNvPicPr>
          <p:nvPr/>
        </p:nvPicPr>
        <p:blipFill rotWithShape="1">
          <a:blip r:embed="rId2">
            <a:alphaModFix amt="60000"/>
          </a:blip>
          <a:srcRect t="20"/>
          <a:stretch/>
        </p:blipFill>
        <p:spPr>
          <a:xfrm>
            <a:off x="20" y="10"/>
            <a:ext cx="12191980" cy="6856614"/>
          </a:xfrm>
          <a:prstGeom prst="rect">
            <a:avLst/>
          </a:prstGeom>
        </p:spPr>
      </p:pic>
      <p:sp>
        <p:nvSpPr>
          <p:cNvPr id="2" name="Title 1">
            <a:extLst>
              <a:ext uri="{FF2B5EF4-FFF2-40B4-BE49-F238E27FC236}">
                <a16:creationId xmlns:a16="http://schemas.microsoft.com/office/drawing/2014/main" id="{E395992E-F940-2DCB-5B8E-5FA88B5B3CA6}"/>
              </a:ext>
            </a:extLst>
          </p:cNvPr>
          <p:cNvSpPr>
            <a:spLocks noGrp="1"/>
          </p:cNvSpPr>
          <p:nvPr>
            <p:ph type="title"/>
          </p:nvPr>
        </p:nvSpPr>
        <p:spPr>
          <a:xfrm>
            <a:off x="1198181" y="726066"/>
            <a:ext cx="4795282" cy="5018227"/>
          </a:xfrm>
        </p:spPr>
        <p:txBody>
          <a:bodyPr anchor="ctr">
            <a:normAutofit/>
          </a:bodyPr>
          <a:lstStyle/>
          <a:p>
            <a:r>
              <a:rPr lang="en-US">
                <a:solidFill>
                  <a:srgbClr val="FFFFFF"/>
                </a:solidFill>
              </a:rPr>
              <a:t>Facts:</a:t>
            </a:r>
          </a:p>
        </p:txBody>
      </p:sp>
      <p:sp>
        <p:nvSpPr>
          <p:cNvPr id="3" name="Content Placeholder 2">
            <a:extLst>
              <a:ext uri="{FF2B5EF4-FFF2-40B4-BE49-F238E27FC236}">
                <a16:creationId xmlns:a16="http://schemas.microsoft.com/office/drawing/2014/main" id="{90F03C46-4D6F-69DF-CFEA-025E98EBAF1A}"/>
              </a:ext>
            </a:extLst>
          </p:cNvPr>
          <p:cNvSpPr>
            <a:spLocks noGrp="1"/>
          </p:cNvSpPr>
          <p:nvPr>
            <p:ph idx="1"/>
          </p:nvPr>
        </p:nvSpPr>
        <p:spPr>
          <a:xfrm>
            <a:off x="2667000" y="85725"/>
            <a:ext cx="8506277" cy="6648449"/>
          </a:xfrm>
        </p:spPr>
        <p:txBody>
          <a:bodyPr anchor="ctr">
            <a:normAutofit/>
          </a:bodyPr>
          <a:lstStyle/>
          <a:p>
            <a:pPr marL="0" marR="0">
              <a:lnSpc>
                <a:spcPct val="100000"/>
              </a:lnSpc>
              <a:spcBef>
                <a:spcPts val="0"/>
              </a:spcBef>
              <a:spcAft>
                <a:spcPts val="80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Historical facts – pre-COVID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Annual deaths:  700K heart disease; 600K cancer; 400K medical “malpractice” (3</a:t>
            </a:r>
            <a:r>
              <a:rPr lang="en-US" sz="2000" kern="100" baseline="30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rd</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leading cause of death)</a:t>
            </a:r>
          </a:p>
          <a:p>
            <a:pPr marL="228597" marR="0" indent="0">
              <a:lnSpc>
                <a:spcPct val="100000"/>
              </a:lnSpc>
              <a:spcBef>
                <a:spcPts val="0"/>
              </a:spcBef>
              <a:spcAft>
                <a:spcPts val="80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https://www.statnews.com/2021/08/04/medical-errors-accidents-ongoing-preventable-health-threat/#:~:text=Injury%20or%20illness%20caused%20by,under%20wraps%20%E2%80%94%20and%20they%20are</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80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Current facts – COVID Era and Post 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increase of 24% in vaccinated</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https://www.israelnationalnews.com/news/317091</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a:t>
            </a: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cumulative</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increase since January 2020 – weekly graph</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5"/>
              </a:rPr>
              <a:t>https://ourworldindata.org/grapher/cumulative-excess-mortality-p-scores-projected-baseline?tab=chart&amp;facet=none&amp;country=~USA</a:t>
            </a:r>
          </a:p>
          <a:p>
            <a:pPr>
              <a:lnSpc>
                <a:spcPct val="100000"/>
              </a:lnSpc>
            </a:pPr>
            <a:endParaRPr lang="en-US" sz="1500" dirty="0">
              <a:solidFill>
                <a:srgbClr val="FFFFFF"/>
              </a:solidFill>
            </a:endParaRPr>
          </a:p>
        </p:txBody>
      </p:sp>
    </p:spTree>
    <p:extLst>
      <p:ext uri="{BB962C8B-B14F-4D97-AF65-F5344CB8AC3E}">
        <p14:creationId xmlns:p14="http://schemas.microsoft.com/office/powerpoint/2010/main" val="371467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Up Next…</a:t>
            </a:r>
            <a:endParaRPr lang="en-US" sz="3600" dirty="0">
              <a:latin typeface="Berlin Sans FB Demi" panose="020E0802020502020306" pitchFamily="34" charset="0"/>
            </a:endParaRPr>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b="1" kern="100" dirty="0">
                <a:solidFill>
                  <a:srgbClr val="002060"/>
                </a:solidFill>
                <a:latin typeface="Berlin Sans FB Demi" panose="020E0802020502020306" pitchFamily="34" charset="0"/>
                <a:ea typeface="Calibri" panose="020F0502020204030204" pitchFamily="34" charset="0"/>
                <a:cs typeface="Times New Roman" panose="02020603050405020304" pitchFamily="18" charset="0"/>
              </a:rPr>
              <a:t>How</a:t>
            </a:r>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  The American Dream</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6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Light bulb on yellow background with sketched light beams and cord">
            <a:extLst>
              <a:ext uri="{FF2B5EF4-FFF2-40B4-BE49-F238E27FC236}">
                <a16:creationId xmlns:a16="http://schemas.microsoft.com/office/drawing/2014/main" id="{2CD42A39-6D46-AD26-2799-91079A0881FD}"/>
              </a:ext>
            </a:extLst>
          </p:cNvPr>
          <p:cNvPicPr>
            <a:picLocks noChangeAspect="1"/>
          </p:cNvPicPr>
          <p:nvPr/>
        </p:nvPicPr>
        <p:blipFill rotWithShape="1">
          <a:blip r:embed="rId3">
            <a:alphaModFix/>
          </a:blip>
          <a:srcRect t="8537"/>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DB4A75-76D7-991A-FE1A-0A289FD06E8A}"/>
              </a:ext>
            </a:extLst>
          </p:cNvPr>
          <p:cNvSpPr>
            <a:spLocks noGrp="1"/>
          </p:cNvSpPr>
          <p:nvPr>
            <p:ph type="title"/>
          </p:nvPr>
        </p:nvSpPr>
        <p:spPr>
          <a:xfrm>
            <a:off x="1005654" y="565846"/>
            <a:ext cx="4958128" cy="3755144"/>
          </a:xfrm>
        </p:spPr>
        <p:txBody>
          <a:bodyPr vert="horz" lIns="91440" tIns="45720" rIns="91440" bIns="45720" rtlCol="0" anchor="b">
            <a:normAutofit/>
          </a:bodyPr>
          <a:lstStyle/>
          <a:p>
            <a:pPr defTabSz="914400"/>
            <a:r>
              <a:rPr lang="en-US" dirty="0">
                <a:solidFill>
                  <a:srgbClr val="FFFFFF"/>
                </a:solidFill>
                <a:effectLst/>
              </a:rPr>
              <a:t>Introduction to Deceptive Exoteric Strategies</a:t>
            </a:r>
            <a:br>
              <a:rPr lang="en-US" dirty="0">
                <a:solidFill>
                  <a:srgbClr val="FFFFFF"/>
                </a:solidFill>
                <a:effectLst/>
              </a:rPr>
            </a:br>
            <a:endParaRPr lang="en-US" dirty="0">
              <a:solidFill>
                <a:srgbClr val="FFFFFF"/>
              </a:solidFill>
            </a:endParaRPr>
          </a:p>
        </p:txBody>
      </p:sp>
    </p:spTree>
    <p:extLst>
      <p:ext uri="{BB962C8B-B14F-4D97-AF65-F5344CB8AC3E}">
        <p14:creationId xmlns:p14="http://schemas.microsoft.com/office/powerpoint/2010/main" val="4010170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4" descr="Picture 4"/>
          <p:cNvPicPr>
            <a:picLocks noChangeAspect="1"/>
          </p:cNvPicPr>
          <p:nvPr/>
        </p:nvPicPr>
        <p:blipFill>
          <a:blip r:embed="rId2"/>
          <a:srcRect t="867"/>
          <a:stretch>
            <a:fillRect/>
          </a:stretch>
        </p:blipFill>
        <p:spPr>
          <a:xfrm>
            <a:off x="-13515511" y="-7467065"/>
            <a:ext cx="25707511" cy="14335080"/>
          </a:xfrm>
          <a:prstGeom prst="rect">
            <a:avLst/>
          </a:prstGeom>
          <a:ln w="12700">
            <a:solidFill>
              <a:srgbClr val="DDDDDD"/>
            </a:solidFill>
            <a:miter lim="400000"/>
          </a:ln>
        </p:spPr>
      </p:pic>
      <p:sp>
        <p:nvSpPr>
          <p:cNvPr id="200" name="Title 1"/>
          <p:cNvSpPr txBox="1">
            <a:spLocks noGrp="1"/>
          </p:cNvSpPr>
          <p:nvPr>
            <p:ph type="ctrTitle"/>
          </p:nvPr>
        </p:nvSpPr>
        <p:spPr>
          <a:xfrm>
            <a:off x="1663432" y="334351"/>
            <a:ext cx="6835110" cy="1112856"/>
          </a:xfrm>
          <a:prstGeom prst="rect">
            <a:avLst/>
          </a:prstGeom>
        </p:spPr>
        <p:txBody>
          <a:bodyPr>
            <a:noAutofit/>
          </a:bodyPr>
          <a:lstStyle/>
          <a:p>
            <a:pPr algn="l" defTabSz="365760">
              <a:defRPr sz="3200">
                <a:solidFill>
                  <a:srgbClr val="941751"/>
                </a:solidFill>
                <a:effectLst>
                  <a:outerShdw blurRad="10160" dist="20320" dir="14640000" rotWithShape="0">
                    <a:srgbClr val="000000">
                      <a:alpha val="30000"/>
                    </a:srgbClr>
                  </a:outerShdw>
                </a:effectLst>
              </a:defRPr>
            </a:pPr>
            <a:r>
              <a:rPr lang="en-US" sz="2800" b="1" dirty="0">
                <a:solidFill>
                  <a:srgbClr val="7030A0"/>
                </a:solidFill>
              </a:rPr>
              <a:t>Review:  </a:t>
            </a:r>
            <a:r>
              <a:rPr sz="2800" b="1" dirty="0">
                <a:solidFill>
                  <a:srgbClr val="7030A0"/>
                </a:solidFill>
              </a:rPr>
              <a:t>Wh</a:t>
            </a:r>
            <a:r>
              <a:rPr lang="en-US" sz="2800" b="1" dirty="0">
                <a:solidFill>
                  <a:srgbClr val="7030A0"/>
                </a:solidFill>
              </a:rPr>
              <a:t>at Does Each Side Offer</a:t>
            </a:r>
            <a:r>
              <a:rPr sz="2800" b="1" dirty="0">
                <a:solidFill>
                  <a:srgbClr val="7030A0"/>
                </a:solidFill>
              </a:rPr>
              <a:t>? </a:t>
            </a:r>
          </a:p>
        </p:txBody>
      </p:sp>
      <p:grpSp>
        <p:nvGrpSpPr>
          <p:cNvPr id="204" name="Group"/>
          <p:cNvGrpSpPr/>
          <p:nvPr/>
        </p:nvGrpSpPr>
        <p:grpSpPr>
          <a:xfrm>
            <a:off x="6417754" y="1373508"/>
            <a:ext cx="3374453" cy="4018600"/>
            <a:chOff x="-1" y="115645"/>
            <a:chExt cx="3374452" cy="4018598"/>
          </a:xfrm>
        </p:grpSpPr>
        <p:sp>
          <p:nvSpPr>
            <p:cNvPr id="201" name="TextBox 16"/>
            <p:cNvSpPr txBox="1"/>
            <p:nvPr/>
          </p:nvSpPr>
          <p:spPr>
            <a:xfrm>
              <a:off x="787119" y="115645"/>
              <a:ext cx="2587332" cy="9364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defRPr sz="3600">
                  <a:latin typeface="Arial Black"/>
                  <a:ea typeface="Arial Black"/>
                  <a:cs typeface="Arial Black"/>
                  <a:sym typeface="Arial Black"/>
                </a:defRPr>
              </a:lvl1pPr>
            </a:lstStyle>
            <a:p>
              <a:r>
                <a:rPr dirty="0"/>
                <a:t>God</a:t>
              </a:r>
            </a:p>
          </p:txBody>
        </p:sp>
        <p:sp>
          <p:nvSpPr>
            <p:cNvPr id="202" name="Straight Connector 18"/>
            <p:cNvSpPr/>
            <p:nvPr/>
          </p:nvSpPr>
          <p:spPr>
            <a:xfrm flipH="1">
              <a:off x="1375096" y="783390"/>
              <a:ext cx="0" cy="1123909"/>
            </a:xfrm>
            <a:prstGeom prst="line">
              <a:avLst/>
            </a:prstGeom>
            <a:noFill/>
            <a:ln w="9525" cap="rnd">
              <a:solidFill>
                <a:srgbClr val="000000"/>
              </a:solidFill>
              <a:prstDash val="solid"/>
              <a:round/>
            </a:ln>
            <a:effectLst/>
          </p:spPr>
          <p:txBody>
            <a:bodyPr wrap="square" lIns="45718" tIns="45718" rIns="45718" bIns="45718" numCol="1" anchor="t">
              <a:noAutofit/>
            </a:bodyPr>
            <a:lstStyle/>
            <a:p>
              <a:endParaRPr/>
            </a:p>
          </p:txBody>
        </p:sp>
        <p:sp>
          <p:nvSpPr>
            <p:cNvPr id="203" name="TextBox 19"/>
            <p:cNvSpPr txBox="1"/>
            <p:nvPr/>
          </p:nvSpPr>
          <p:spPr>
            <a:xfrm>
              <a:off x="-1" y="2210883"/>
              <a:ext cx="3191772" cy="1923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defRPr sz="3600">
                  <a:solidFill>
                    <a:srgbClr val="009051"/>
                  </a:solidFill>
                  <a:latin typeface="Arial Black"/>
                  <a:ea typeface="Arial Black"/>
                  <a:cs typeface="Arial Black"/>
                  <a:sym typeface="Arial Black"/>
                </a:defRPr>
              </a:lvl1pPr>
            </a:lstStyle>
            <a:p>
              <a:r>
                <a:rPr dirty="0"/>
                <a:t>Tree of Life</a:t>
              </a:r>
            </a:p>
          </p:txBody>
        </p:sp>
      </p:grpSp>
      <p:sp>
        <p:nvSpPr>
          <p:cNvPr id="205" name="TextBox 6"/>
          <p:cNvSpPr txBox="1"/>
          <p:nvPr/>
        </p:nvSpPr>
        <p:spPr>
          <a:xfrm>
            <a:off x="1497107" y="1851418"/>
            <a:ext cx="1855692"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latin typeface="Arial Black"/>
                <a:ea typeface="Arial Black"/>
                <a:cs typeface="Arial Black"/>
                <a:sym typeface="Arial Black"/>
              </a:defRPr>
            </a:lvl1pPr>
          </a:lstStyle>
          <a:p>
            <a:r>
              <a:rPr dirty="0"/>
              <a:t>Satan</a:t>
            </a:r>
          </a:p>
        </p:txBody>
      </p:sp>
      <p:sp>
        <p:nvSpPr>
          <p:cNvPr id="206" name="TextBox 7"/>
          <p:cNvSpPr txBox="1"/>
          <p:nvPr/>
        </p:nvSpPr>
        <p:spPr>
          <a:xfrm>
            <a:off x="324771" y="3525439"/>
            <a:ext cx="507301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200">
                <a:latin typeface="Arial Black"/>
                <a:ea typeface="Arial Black"/>
                <a:cs typeface="Arial Black"/>
                <a:sym typeface="Arial Black"/>
              </a:defRPr>
            </a:lvl1pPr>
          </a:lstStyle>
          <a:p>
            <a:r>
              <a:rPr dirty="0">
                <a:solidFill>
                  <a:srgbClr val="FF0000"/>
                </a:solidFill>
              </a:rPr>
              <a:t>Tree of Knowledge of:</a:t>
            </a:r>
          </a:p>
        </p:txBody>
      </p:sp>
      <p:sp>
        <p:nvSpPr>
          <p:cNvPr id="207" name="Straight Connector 9"/>
          <p:cNvSpPr/>
          <p:nvPr/>
        </p:nvSpPr>
        <p:spPr>
          <a:xfrm flipH="1">
            <a:off x="1316962" y="4603630"/>
            <a:ext cx="2" cy="808385"/>
          </a:xfrm>
          <a:prstGeom prst="line">
            <a:avLst/>
          </a:prstGeom>
          <a:ln cap="rnd">
            <a:solidFill>
              <a:srgbClr val="000000"/>
            </a:solidFill>
          </a:ln>
        </p:spPr>
        <p:txBody>
          <a:bodyPr lIns="45718" tIns="45718" rIns="45718" bIns="45718"/>
          <a:lstStyle/>
          <a:p>
            <a:endParaRPr/>
          </a:p>
        </p:txBody>
      </p:sp>
      <p:sp>
        <p:nvSpPr>
          <p:cNvPr id="208" name="Straight Connector 11"/>
          <p:cNvSpPr/>
          <p:nvPr/>
        </p:nvSpPr>
        <p:spPr>
          <a:xfrm>
            <a:off x="3154017" y="4603630"/>
            <a:ext cx="2" cy="795133"/>
          </a:xfrm>
          <a:prstGeom prst="line">
            <a:avLst/>
          </a:prstGeom>
          <a:ln cap="rnd">
            <a:solidFill>
              <a:srgbClr val="000000"/>
            </a:solidFill>
          </a:ln>
        </p:spPr>
        <p:txBody>
          <a:bodyPr lIns="45718" tIns="45718" rIns="45718" bIns="45718"/>
          <a:lstStyle/>
          <a:p>
            <a:endParaRPr/>
          </a:p>
        </p:txBody>
      </p:sp>
      <p:sp>
        <p:nvSpPr>
          <p:cNvPr id="209" name="Straight Connector 13"/>
          <p:cNvSpPr/>
          <p:nvPr/>
        </p:nvSpPr>
        <p:spPr>
          <a:xfrm>
            <a:off x="2272747" y="2512506"/>
            <a:ext cx="1" cy="956241"/>
          </a:xfrm>
          <a:prstGeom prst="line">
            <a:avLst/>
          </a:prstGeom>
          <a:ln cap="rnd">
            <a:solidFill>
              <a:srgbClr val="000000"/>
            </a:solidFill>
          </a:ln>
        </p:spPr>
        <p:txBody>
          <a:bodyPr lIns="45718" tIns="45718" rIns="45718" bIns="45718"/>
          <a:lstStyle/>
          <a:p>
            <a:endParaRPr/>
          </a:p>
        </p:txBody>
      </p:sp>
      <p:sp>
        <p:nvSpPr>
          <p:cNvPr id="210" name="TextBox 14"/>
          <p:cNvSpPr txBox="1"/>
          <p:nvPr/>
        </p:nvSpPr>
        <p:spPr>
          <a:xfrm>
            <a:off x="655319" y="5426777"/>
            <a:ext cx="1618084"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600">
                <a:latin typeface="Arial Black"/>
                <a:ea typeface="Arial Black"/>
                <a:cs typeface="Arial Black"/>
                <a:sym typeface="Arial Black"/>
              </a:defRPr>
            </a:lvl1pPr>
          </a:lstStyle>
          <a:p>
            <a:r>
              <a:rPr lang="en-US" dirty="0"/>
              <a:t>Evil</a:t>
            </a:r>
            <a:endParaRPr dirty="0"/>
          </a:p>
        </p:txBody>
      </p:sp>
      <p:sp>
        <p:nvSpPr>
          <p:cNvPr id="211" name="TextBox 15"/>
          <p:cNvSpPr txBox="1"/>
          <p:nvPr/>
        </p:nvSpPr>
        <p:spPr>
          <a:xfrm>
            <a:off x="2160496" y="5412015"/>
            <a:ext cx="434787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latin typeface="Arial Black"/>
                <a:ea typeface="Arial Black"/>
                <a:cs typeface="Arial Black"/>
                <a:sym typeface="Arial Black"/>
              </a:defRPr>
            </a:lvl1pPr>
          </a:lstStyle>
          <a:p>
            <a:r>
              <a:rPr lang="en-US" strike="sngStrike" dirty="0"/>
              <a:t>Good</a:t>
            </a:r>
            <a:r>
              <a:rPr lang="en-US" dirty="0"/>
              <a:t> Less Evil</a:t>
            </a:r>
            <a:endParaRPr strike="sngStrike" dirty="0"/>
          </a:p>
        </p:txBody>
      </p:sp>
      <p:sp>
        <p:nvSpPr>
          <p:cNvPr id="212" name="Straight Connector 23"/>
          <p:cNvSpPr/>
          <p:nvPr/>
        </p:nvSpPr>
        <p:spPr>
          <a:xfrm>
            <a:off x="1316962" y="4603630"/>
            <a:ext cx="1837056" cy="2"/>
          </a:xfrm>
          <a:prstGeom prst="line">
            <a:avLst/>
          </a:prstGeom>
          <a:ln cap="rnd">
            <a:solidFill>
              <a:srgbClr val="000000"/>
            </a:solidFill>
          </a:ln>
        </p:spPr>
        <p:txBody>
          <a:bodyPr lIns="45718" tIns="45718" rIns="45718" bIns="45718"/>
          <a:lstStyle/>
          <a:p>
            <a:endParaRPr/>
          </a:p>
        </p:txBody>
      </p:sp>
      <p:sp>
        <p:nvSpPr>
          <p:cNvPr id="213" name="Straight Connector 25"/>
          <p:cNvSpPr/>
          <p:nvPr/>
        </p:nvSpPr>
        <p:spPr>
          <a:xfrm flipH="1">
            <a:off x="2272748" y="4083769"/>
            <a:ext cx="3" cy="519861"/>
          </a:xfrm>
          <a:prstGeom prst="line">
            <a:avLst/>
          </a:prstGeom>
          <a:ln cap="rnd">
            <a:solidFill>
              <a:srgbClr val="000000"/>
            </a:solidFill>
          </a:ln>
        </p:spPr>
        <p:txBody>
          <a:bodyPr lIns="45718" tIns="45718" rIns="45718" bIns="45718"/>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4" name="Picture 4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45" name="Rectangle 44">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6" name="Rectangle 45">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47" name="Group 46">
            <a:extLst>
              <a:ext uri="{FF2B5EF4-FFF2-40B4-BE49-F238E27FC236}">
                <a16:creationId xmlns:a16="http://schemas.microsoft.com/office/drawing/2014/main" id="{BD08D52E-56C9-4654-9764-ADE6C0F0E3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40" name="Picture 39">
              <a:extLst>
                <a:ext uri="{FF2B5EF4-FFF2-40B4-BE49-F238E27FC236}">
                  <a16:creationId xmlns:a16="http://schemas.microsoft.com/office/drawing/2014/main" id="{74CC9B0D-E068-488B-A88F-E69A1B690B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48" name="Picture 47">
              <a:extLst>
                <a:ext uri="{FF2B5EF4-FFF2-40B4-BE49-F238E27FC236}">
                  <a16:creationId xmlns:a16="http://schemas.microsoft.com/office/drawing/2014/main" id="{06E2E1E2-C875-4AF6-A6C4-67E7EA04892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EF8ADFCE-A955-50A6-7EF1-E5FB901B7DA5}"/>
              </a:ext>
            </a:extLst>
          </p:cNvPr>
          <p:cNvSpPr>
            <a:spLocks noGrp="1"/>
          </p:cNvSpPr>
          <p:nvPr>
            <p:ph type="title"/>
          </p:nvPr>
        </p:nvSpPr>
        <p:spPr>
          <a:xfrm>
            <a:off x="838200" y="744909"/>
            <a:ext cx="4800600" cy="3155419"/>
          </a:xfrm>
        </p:spPr>
        <p:txBody>
          <a:bodyPr vert="horz" lIns="91440" tIns="45720" rIns="91440" bIns="45720" rtlCol="0" anchor="b">
            <a:normAutofit/>
          </a:bodyPr>
          <a:lstStyle/>
          <a:p>
            <a:pPr defTabSz="914400"/>
            <a:r>
              <a:rPr lang="en-US" dirty="0">
                <a:effectLst/>
              </a:rPr>
              <a:t>Satan’s favorite propaganda tool </a:t>
            </a:r>
            <a:endParaRPr lang="en-US" dirty="0"/>
          </a:p>
        </p:txBody>
      </p:sp>
      <p:sp>
        <p:nvSpPr>
          <p:cNvPr id="4" name="Content Placeholder 3">
            <a:extLst>
              <a:ext uri="{FF2B5EF4-FFF2-40B4-BE49-F238E27FC236}">
                <a16:creationId xmlns:a16="http://schemas.microsoft.com/office/drawing/2014/main" id="{5B31B36C-19E2-B39E-6711-85BFA29065A2}"/>
              </a:ext>
            </a:extLst>
          </p:cNvPr>
          <p:cNvSpPr>
            <a:spLocks noGrp="1"/>
          </p:cNvSpPr>
          <p:nvPr>
            <p:ph idx="1"/>
          </p:nvPr>
        </p:nvSpPr>
        <p:spPr>
          <a:xfrm>
            <a:off x="838200" y="4074784"/>
            <a:ext cx="4800599" cy="2054306"/>
          </a:xfrm>
        </p:spPr>
        <p:txBody>
          <a:bodyPr vert="horz" lIns="91440" tIns="45720" rIns="91440" bIns="45720" rtlCol="0" anchor="t">
            <a:normAutofit/>
          </a:bodyPr>
          <a:lstStyle/>
          <a:p>
            <a:pPr marL="0" indent="0" defTabSz="914400">
              <a:buNone/>
            </a:pPr>
            <a:r>
              <a:rPr lang="en-US" dirty="0">
                <a:effectLst/>
              </a:rPr>
              <a:t>He uses exoteric dialectics so his real agenda can proceed, unnoticed</a:t>
            </a:r>
            <a:endParaRPr lang="en-US" dirty="0"/>
          </a:p>
        </p:txBody>
      </p:sp>
      <p:pic>
        <p:nvPicPr>
          <p:cNvPr id="26" name="Picture 25" descr="Sheets of magazines being recycled">
            <a:extLst>
              <a:ext uri="{FF2B5EF4-FFF2-40B4-BE49-F238E27FC236}">
                <a16:creationId xmlns:a16="http://schemas.microsoft.com/office/drawing/2014/main" id="{20BB8F73-31A0-BC0C-B605-67B011EB38F6}"/>
              </a:ext>
            </a:extLst>
          </p:cNvPr>
          <p:cNvPicPr>
            <a:picLocks noChangeAspect="1"/>
          </p:cNvPicPr>
          <p:nvPr/>
        </p:nvPicPr>
        <p:blipFill rotWithShape="1">
          <a:blip r:embed="rId5"/>
          <a:srcRect l="16636" r="16634" b="-2"/>
          <a:stretch/>
        </p:blipFill>
        <p:spPr>
          <a:xfrm>
            <a:off x="5864351" y="567942"/>
            <a:ext cx="5715000" cy="5716862"/>
          </a:xfrm>
          <a:prstGeom prst="rect">
            <a:avLst/>
          </a:prstGeom>
        </p:spPr>
      </p:pic>
    </p:spTree>
    <p:extLst>
      <p:ext uri="{BB962C8B-B14F-4D97-AF65-F5344CB8AC3E}">
        <p14:creationId xmlns:p14="http://schemas.microsoft.com/office/powerpoint/2010/main" val="2255839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8D6FD602-3113-4FC4-982F-15099614D2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15" name="Picture 14">
              <a:extLst>
                <a:ext uri="{FF2B5EF4-FFF2-40B4-BE49-F238E27FC236}">
                  <a16:creationId xmlns:a16="http://schemas.microsoft.com/office/drawing/2014/main" id="{8B8C81AF-BEDB-486F-AB26-181C63BF14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E08D8EF1-80CA-4FAD-BD38-F379CECC36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44761608-92C4-95BE-9DEC-EDF032BC6BBD}"/>
              </a:ext>
            </a:extLst>
          </p:cNvPr>
          <p:cNvSpPr>
            <a:spLocks noGrp="1"/>
          </p:cNvSpPr>
          <p:nvPr>
            <p:ph type="title"/>
          </p:nvPr>
        </p:nvSpPr>
        <p:spPr>
          <a:xfrm>
            <a:off x="5065715" y="-271773"/>
            <a:ext cx="5918200" cy="2523339"/>
          </a:xfrm>
        </p:spPr>
        <p:txBody>
          <a:bodyPr>
            <a:normAutofit/>
          </a:bodyPr>
          <a:lstStyle/>
          <a:p>
            <a:pPr>
              <a:lnSpc>
                <a:spcPct val="90000"/>
              </a:lnSpc>
            </a:pP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What is going on?  A 6000-year Second Law of Thermodynamics project in the works. Satan’s first deception – knowledge will make you like God!</a:t>
            </a:r>
            <a:br>
              <a:rPr lang="en-US" sz="21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100" dirty="0"/>
          </a:p>
        </p:txBody>
      </p:sp>
      <p:pic>
        <p:nvPicPr>
          <p:cNvPr id="7" name="Graphic 6" descr="Devil Face with Solid Fill">
            <a:extLst>
              <a:ext uri="{FF2B5EF4-FFF2-40B4-BE49-F238E27FC236}">
                <a16:creationId xmlns:a16="http://schemas.microsoft.com/office/drawing/2014/main" id="{8F54DF2F-A1F2-DA10-410A-2A8C158902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553" y="2251565"/>
            <a:ext cx="3582806" cy="3582806"/>
          </a:xfrm>
          <a:prstGeom prst="rect">
            <a:avLst/>
          </a:prstGeom>
        </p:spPr>
      </p:pic>
      <p:sp>
        <p:nvSpPr>
          <p:cNvPr id="17" name="Content Placeholder 2">
            <a:extLst>
              <a:ext uri="{FF2B5EF4-FFF2-40B4-BE49-F238E27FC236}">
                <a16:creationId xmlns:a16="http://schemas.microsoft.com/office/drawing/2014/main" id="{16878BD7-0A5C-A768-4528-F51CEC09FF5E}"/>
              </a:ext>
            </a:extLst>
          </p:cNvPr>
          <p:cNvSpPr>
            <a:spLocks noGrp="1"/>
          </p:cNvSpPr>
          <p:nvPr>
            <p:ph idx="1"/>
          </p:nvPr>
        </p:nvSpPr>
        <p:spPr>
          <a:xfrm>
            <a:off x="4105469" y="1828800"/>
            <a:ext cx="8003404" cy="4932218"/>
          </a:xfrm>
        </p:spPr>
        <p:txBody>
          <a:bodyPr>
            <a:normAutofit fontScale="92500" lnSpcReduction="20000"/>
          </a:bodyPr>
          <a:lstStyle/>
          <a:p>
            <a:pPr marL="0" marR="0" indent="0">
              <a:lnSpc>
                <a:spcPct val="100000"/>
              </a:lnSpc>
              <a:spcBef>
                <a:spcPts val="0"/>
              </a:spcBef>
              <a:spcAft>
                <a:spcPts val="800"/>
              </a:spcAft>
              <a:buNone/>
            </a:pP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What are dialectics?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Dialectics are deceptive tools used to get us thinking about things in an evil vs. less evil paradigm, where both sides ignore God, although they often reference God and being “the light.”  The method uses perceived opposing forces meant to deceive us.  Dialectics can be either exoteric (easily seen/common) or esoteric (not public/hidden).  Satan masterfully uses the Hegelian Dialectic model (problem/reaction/solution) to deceive us to look to man’s ways and ignore God.  God’s ways are always outside of these false paradigms.  Once we are in the trap, we stop looking to God. </a:t>
            </a:r>
          </a:p>
          <a:p>
            <a:pPr marL="0" marR="0" indent="0">
              <a:lnSpc>
                <a:spcPct val="100000"/>
              </a:lnSpc>
              <a:spcBef>
                <a:spcPts val="0"/>
              </a:spcBef>
              <a:spcAft>
                <a:spcPts val="800"/>
              </a:spcAft>
              <a:buNone/>
            </a:pP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What is going on?</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0000"/>
              </a:lnSpc>
              <a:spcBef>
                <a:spcPts val="0"/>
              </a:spcBef>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Satan has had a long time to perfect his lies and has sown plenty of them.  He had to convince us to that by making knowledge an idol, we would be like God. Knowledge of what?  Man and the planet (as we discussed in ‘Why’).  Why is there such an ‘increase’ in knowledge today?  Satan knows his time is short, so the dialectics have increased; he knows the Bible better than any man.</a:t>
            </a:r>
          </a:p>
          <a:p>
            <a:pPr marL="0" marR="0" indent="0">
              <a:lnSpc>
                <a:spcPct val="100000"/>
              </a:lnSpc>
              <a:spcBef>
                <a:spcPts val="0"/>
              </a:spcBef>
              <a:spcAft>
                <a:spcPts val="800"/>
              </a:spcAft>
              <a:buNone/>
            </a:pP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Why do we so easily fall for these traps?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We’ve been programmed to believe that good triumphs over evil.  While that statement is true, only God is good.  Satan has tricked us to believe ‘less evil’ is good, and man by nature is good.  He first did this in the garden as recorded in Genesis 3:5, </a:t>
            </a:r>
            <a:r>
              <a:rPr lang="en-US" sz="1600" kern="100" dirty="0">
                <a:effectLst/>
                <a:latin typeface="Calibri" panose="020F0502020204030204" pitchFamily="34" charset="0"/>
                <a:ea typeface="Calibri" panose="020F0502020204030204" pitchFamily="34" charset="0"/>
                <a:cs typeface="Calibri" panose="020F0502020204030204" pitchFamily="34" charset="0"/>
              </a:rPr>
              <a:t>“For God knows that when you eat from it your eyes will be opened, and you will be like God, knowing good and evil.”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We can’t blame the programming.  Our sinful nature to be like God was exposed in the garden and is part of each of our desires.  We want to be like God versus submitting to Him.  Satan offered the Tree of Knowledge as the path to be like God.  God offered wisdom – the Tree of Life; Jesus is the Truth and the only path to the Father.  The pursuit of knowledge has become an idol and a barrier to the Truth. </a:t>
            </a:r>
          </a:p>
          <a:p>
            <a:pPr>
              <a:lnSpc>
                <a:spcPct val="100000"/>
              </a:lnSpc>
            </a:pPr>
            <a:endParaRPr lang="en-US" sz="900" dirty="0"/>
          </a:p>
        </p:txBody>
      </p:sp>
    </p:spTree>
    <p:extLst>
      <p:ext uri="{BB962C8B-B14F-4D97-AF65-F5344CB8AC3E}">
        <p14:creationId xmlns:p14="http://schemas.microsoft.com/office/powerpoint/2010/main" val="2405280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C2D5331B-6E57-4C50-8FBB-431781288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01A51300-6E4B-F079-3994-4055078853EF}"/>
              </a:ext>
            </a:extLst>
          </p:cNvPr>
          <p:cNvSpPr>
            <a:spLocks noGrp="1"/>
          </p:cNvSpPr>
          <p:nvPr>
            <p:ph type="title"/>
          </p:nvPr>
        </p:nvSpPr>
        <p:spPr>
          <a:xfrm>
            <a:off x="6096000" y="-193964"/>
            <a:ext cx="5637306" cy="3486439"/>
          </a:xfrm>
        </p:spPr>
        <p:txBody>
          <a:bodyPr>
            <a:normAutofit/>
          </a:bodyPr>
          <a:lstStyle/>
          <a:p>
            <a:r>
              <a:rPr lang="en-US"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What does God say about these traps</a:t>
            </a:r>
            <a:r>
              <a:rPr lang="en-US"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br>
              <a:rPr lang="en-US"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FFFF"/>
              </a:solidFill>
            </a:endParaRPr>
          </a:p>
        </p:txBody>
      </p:sp>
      <p:grpSp>
        <p:nvGrpSpPr>
          <p:cNvPr id="15" name="Group 14">
            <a:extLst>
              <a:ext uri="{FF2B5EF4-FFF2-40B4-BE49-F238E27FC236}">
                <a16:creationId xmlns:a16="http://schemas.microsoft.com/office/drawing/2014/main" id="{E4A40E9D-B0FA-4A78-B58C-87A64C4FD5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727783" y="5080"/>
            <a:ext cx="3464215" cy="4598234"/>
            <a:chOff x="8059620" y="41922"/>
            <a:chExt cx="3997615" cy="6816077"/>
          </a:xfrm>
        </p:grpSpPr>
        <p:pic>
          <p:nvPicPr>
            <p:cNvPr id="16" name="Picture 15">
              <a:extLst>
                <a:ext uri="{FF2B5EF4-FFF2-40B4-BE49-F238E27FC236}">
                  <a16:creationId xmlns:a16="http://schemas.microsoft.com/office/drawing/2014/main" id="{5CEBF341-3BD6-4B3B-9B47-1FCC74EB708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5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7" name="Picture 16">
              <a:extLst>
                <a:ext uri="{FF2B5EF4-FFF2-40B4-BE49-F238E27FC236}">
                  <a16:creationId xmlns:a16="http://schemas.microsoft.com/office/drawing/2014/main" id="{3078DAA6-6247-4C19-B6CD-81D79702EC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8" name="Content Placeholder 2">
            <a:extLst>
              <a:ext uri="{FF2B5EF4-FFF2-40B4-BE49-F238E27FC236}">
                <a16:creationId xmlns:a16="http://schemas.microsoft.com/office/drawing/2014/main" id="{AFFF0D9A-D82E-0D0B-BDF4-70E265B430DD}"/>
              </a:ext>
            </a:extLst>
          </p:cNvPr>
          <p:cNvSpPr>
            <a:spLocks noGrp="1"/>
          </p:cNvSpPr>
          <p:nvPr>
            <p:ph idx="1"/>
          </p:nvPr>
        </p:nvSpPr>
        <p:spPr>
          <a:xfrm>
            <a:off x="4645891" y="2050473"/>
            <a:ext cx="7426036" cy="4598234"/>
          </a:xfrm>
        </p:spPr>
        <p:txBody>
          <a:bodyPr>
            <a:normAutofit lnSpcReduction="10000"/>
          </a:bodyPr>
          <a:lstStyle/>
          <a:p>
            <a:pPr marL="0" marR="0" indent="0">
              <a:lnSpc>
                <a:spcPct val="100000"/>
              </a:lnSpc>
              <a:spcBef>
                <a:spcPts val="0"/>
              </a:spcBef>
              <a:spcAft>
                <a:spcPts val="800"/>
              </a:spcAft>
              <a:buNone/>
            </a:pPr>
            <a:r>
              <a:rPr lang="en-US" sz="1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Daniel 12:4</a:t>
            </a:r>
          </a:p>
          <a:p>
            <a:pPr marL="0" marR="0">
              <a:lnSpc>
                <a:spcPct val="100000"/>
              </a:lnSpc>
              <a:spcBef>
                <a:spcPts val="0"/>
              </a:spcBef>
              <a:spcAft>
                <a:spcPts val="800"/>
              </a:spcAft>
            </a:pPr>
            <a:r>
              <a:rPr lang="en-US" sz="1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But you, Daniel, keep this prophecy a secret; seal up the book until the time of the end, when many will rush here and there, and knowledge will increase.</a:t>
            </a:r>
            <a:endParaRPr lang="en-US" sz="1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800"/>
              </a:spcAft>
              <a:buNone/>
            </a:pPr>
            <a:r>
              <a:rPr lang="en-US" sz="1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2 Timothy 4:3 – 4 </a:t>
            </a:r>
          </a:p>
          <a:p>
            <a:pPr marL="0" marR="0">
              <a:lnSpc>
                <a:spcPct val="100000"/>
              </a:lnSpc>
              <a:spcBef>
                <a:spcPts val="0"/>
              </a:spcBef>
              <a:spcAft>
                <a:spcPts val="800"/>
              </a:spcAft>
            </a:pPr>
            <a:r>
              <a:rPr lang="en-US" sz="1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For the time will come when people will not put up with sound doctrine. Instead, to suit their own desires, they will gather around them a great number of teachers to say what their itching ears want to hear. </a:t>
            </a:r>
            <a:r>
              <a:rPr lang="en-US" sz="1800" b="1" kern="100" baseline="30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1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They will turn their ears away from the truth and turn aside to myths.</a:t>
            </a:r>
            <a:endParaRPr lang="en-US" sz="1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800"/>
              </a:spcAft>
              <a:buNone/>
            </a:pPr>
            <a:r>
              <a:rPr lang="en-US" sz="1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Matthew 7:15-18 </a:t>
            </a:r>
            <a:endParaRPr lang="en-US" sz="1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1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Watch out for false prophets. They come to you in sheep’s clothing, but inwardly they are ferocious wolves. </a:t>
            </a:r>
            <a:r>
              <a:rPr lang="en-US" sz="1800" b="1" kern="100" baseline="30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1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By their fruit you will recognize them. Do people pick grapes from thornbushes, or figs from thistles? Likewise, every good tree bears good fruit, but a bad tree bears bad fruit. </a:t>
            </a:r>
            <a:r>
              <a:rPr lang="en-US" sz="1800" b="1" kern="100" baseline="30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1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 good tree cannot bear bad fruit, and a bad tree cannot bear good fruit.</a:t>
            </a:r>
            <a:endParaRPr lang="en-US" sz="1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Bible Images - Free Download on Freepik">
            <a:extLst>
              <a:ext uri="{FF2B5EF4-FFF2-40B4-BE49-F238E27FC236}">
                <a16:creationId xmlns:a16="http://schemas.microsoft.com/office/drawing/2014/main" id="{0605151C-E9CF-7DE2-5EBC-19608AE24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94" y="1737457"/>
            <a:ext cx="3976165" cy="264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03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FC17-FD86-789F-1D33-50958486F735}"/>
              </a:ext>
            </a:extLst>
          </p:cNvPr>
          <p:cNvSpPr>
            <a:spLocks noGrp="1"/>
          </p:cNvSpPr>
          <p:nvPr>
            <p:ph type="title"/>
          </p:nvPr>
        </p:nvSpPr>
        <p:spPr>
          <a:xfrm>
            <a:off x="458696" y="365126"/>
            <a:ext cx="11381370" cy="1011188"/>
          </a:xfrm>
        </p:spPr>
        <p:txBody>
          <a:bodyPr>
            <a:normAutofit fontScale="90000"/>
          </a:bodyPr>
          <a:lstStyle/>
          <a:p>
            <a:pPr algn="ct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We’ve Been Programmed – All Based on One Lie!</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8DAA605D-A44B-8C0A-F1B4-B026956D237C}"/>
              </a:ext>
            </a:extLst>
          </p:cNvPr>
          <p:cNvSpPr>
            <a:spLocks noGrp="1"/>
          </p:cNvSpPr>
          <p:nvPr>
            <p:ph type="body" idx="1"/>
          </p:nvPr>
        </p:nvSpPr>
        <p:spPr>
          <a:xfrm>
            <a:off x="465258" y="1040235"/>
            <a:ext cx="5496765" cy="2088859"/>
          </a:xfrm>
        </p:spPr>
        <p:txBody>
          <a:bodyPr>
            <a:normAutofit fontScale="25000" lnSpcReduction="20000"/>
          </a:bodyPr>
          <a:lstStyle/>
          <a:p>
            <a:pPr marL="0" marR="0">
              <a:lnSpc>
                <a:spcPct val="107000"/>
              </a:lnSpc>
              <a:spcBef>
                <a:spcPts val="0"/>
              </a:spcBef>
              <a:spcAft>
                <a:spcPts val="800"/>
              </a:spcAft>
            </a:pPr>
            <a:endParaRPr lang="en-US" sz="64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Bef>
                <a:spcPts val="0"/>
              </a:spcBef>
              <a:spcAft>
                <a:spcPts val="800"/>
              </a:spcAft>
            </a:pPr>
            <a:r>
              <a:rPr lang="en-US" sz="5800" b="1" u="sng" kern="100" dirty="0">
                <a:effectLst/>
                <a:latin typeface="Calibri" panose="020F0502020204030204" pitchFamily="34" charset="0"/>
                <a:ea typeface="Calibri" panose="020F0502020204030204" pitchFamily="34" charset="0"/>
                <a:cs typeface="Times New Roman" panose="02020603050405020304" pitchFamily="18" charset="0"/>
              </a:rPr>
              <a:t>Tree of Knowledge</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r>
              <a:rPr lang="en-US" sz="5000" i="1" kern="100" dirty="0">
                <a:effectLst/>
                <a:latin typeface="Calibri" panose="020F0502020204030204" pitchFamily="34" charset="0"/>
                <a:ea typeface="Calibri" panose="020F0502020204030204" pitchFamily="34" charset="0"/>
                <a:cs typeface="Times New Roman" panose="02020603050405020304" pitchFamily="18" charset="0"/>
              </a:rPr>
              <a:t>Genesis 3:15: </a:t>
            </a:r>
            <a:r>
              <a:rPr lang="en-US" sz="5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God knows that when you	</a:t>
            </a:r>
            <a:endParaRPr lang="en-US" sz="5000" i="1" kern="100" dirty="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r>
              <a:rPr lang="en-US" sz="5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eat from it your eyes will be opened, and	</a:t>
            </a:r>
            <a:endParaRPr lang="en-US" sz="5000" i="1" kern="100" dirty="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r>
              <a:rPr lang="en-US" sz="5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you will be like God,</a:t>
            </a:r>
            <a:r>
              <a:rPr lang="en-US" sz="5000" i="1" kern="100" dirty="0">
                <a:effectLst/>
                <a:latin typeface="Calibri" panose="020F0502020204030204" pitchFamily="34" charset="0"/>
                <a:ea typeface="Calibri" panose="020F0502020204030204" pitchFamily="34" charset="0"/>
                <a:cs typeface="Times New Roman" panose="02020603050405020304" pitchFamily="18" charset="0"/>
              </a:rPr>
              <a:t> knowing “good” and evil.</a:t>
            </a:r>
          </a:p>
          <a:p>
            <a:pPr lvl="2">
              <a:spcBef>
                <a:spcPts val="0"/>
              </a:spcBef>
            </a:pPr>
            <a:r>
              <a:rPr lang="en-US" sz="5000" i="1" kern="100" dirty="0">
                <a:effectLst/>
                <a:latin typeface="Calibri" panose="020F0502020204030204" pitchFamily="34" charset="0"/>
                <a:ea typeface="Calibri" panose="020F0502020204030204" pitchFamily="34" charset="0"/>
                <a:cs typeface="Times New Roman" panose="02020603050405020304" pitchFamily="18" charset="0"/>
              </a:rPr>
              <a:t> </a:t>
            </a:r>
          </a:p>
          <a:p>
            <a:pPr lvl="2">
              <a:spcBef>
                <a:spcPts val="0"/>
              </a:spcBef>
            </a:pPr>
            <a:r>
              <a:rPr lang="en-US" sz="5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Evil vs. Less Evil						</a:t>
            </a:r>
            <a:endParaRPr lang="en-US" sz="5000" i="1" kern="100" dirty="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r>
              <a:rPr lang="en-US" sz="5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Knowledge/Education</a:t>
            </a:r>
          </a:p>
          <a:p>
            <a:pPr lvl="2">
              <a:spcBef>
                <a:spcPts val="0"/>
              </a:spcBef>
            </a:pPr>
            <a:endParaRPr lang="en-US" sz="50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r>
              <a:rPr lang="en-US" sz="5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Cleverness is key to success in the world		</a:t>
            </a:r>
            <a:endParaRPr lang="en-US" sz="5000" i="1" dirty="0"/>
          </a:p>
        </p:txBody>
      </p:sp>
      <p:pic>
        <p:nvPicPr>
          <p:cNvPr id="8" name="Content Placeholder 7" descr="Person in university library carrying a very tall stack of books that obscures their face">
            <a:extLst>
              <a:ext uri="{FF2B5EF4-FFF2-40B4-BE49-F238E27FC236}">
                <a16:creationId xmlns:a16="http://schemas.microsoft.com/office/drawing/2014/main" id="{4A5A18EF-F35A-67E9-F517-215B4355AB9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98862" y="3631119"/>
            <a:ext cx="2402019" cy="3198786"/>
          </a:xfrm>
        </p:spPr>
      </p:pic>
      <p:sp>
        <p:nvSpPr>
          <p:cNvPr id="5" name="Text Placeholder 4">
            <a:extLst>
              <a:ext uri="{FF2B5EF4-FFF2-40B4-BE49-F238E27FC236}">
                <a16:creationId xmlns:a16="http://schemas.microsoft.com/office/drawing/2014/main" id="{B7310693-1309-8D4C-CA6C-84633FD83E22}"/>
              </a:ext>
            </a:extLst>
          </p:cNvPr>
          <p:cNvSpPr>
            <a:spLocks noGrp="1"/>
          </p:cNvSpPr>
          <p:nvPr>
            <p:ph type="body" sz="quarter" idx="3"/>
          </p:nvPr>
        </p:nvSpPr>
        <p:spPr>
          <a:xfrm>
            <a:off x="6229978" y="1040236"/>
            <a:ext cx="5561106" cy="2030135"/>
          </a:xfrm>
        </p:spPr>
        <p:txBody>
          <a:bodyPr>
            <a:normAutofit fontScale="25000" lnSpcReduction="20000"/>
          </a:bodyPr>
          <a:lstStyle/>
          <a:p>
            <a:pPr marL="0" marR="0">
              <a:lnSpc>
                <a:spcPct val="107000"/>
              </a:lnSpc>
              <a:spcBef>
                <a:spcPts val="0"/>
              </a:spcBef>
              <a:spcAft>
                <a:spcPts val="800"/>
              </a:spcAft>
            </a:pPr>
            <a:endParaRPr lang="en-US" sz="4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4800" b="1" u="sng"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4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4800" b="1" u="sng"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60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6000" b="1" i="0" u="sng" kern="100" dirty="0">
                <a:effectLst/>
                <a:latin typeface="Calibri" panose="020F0502020204030204" pitchFamily="34" charset="0"/>
                <a:ea typeface="Calibri" panose="020F0502020204030204" pitchFamily="34" charset="0"/>
                <a:cs typeface="Times New Roman" panose="02020603050405020304" pitchFamily="18" charset="0"/>
              </a:rPr>
              <a:t>Tree of Life</a:t>
            </a:r>
            <a:endParaRPr lang="en-US" sz="60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5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John 15:5:  Apart from Me, you can do 		</a:t>
            </a:r>
            <a:endParaRPr lang="en-US" sz="5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5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nothing.</a:t>
            </a:r>
            <a:endParaRPr lang="en-US" sz="5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5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5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5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Good</a:t>
            </a:r>
            <a:endParaRPr lang="en-US" sz="5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52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5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Wisdom/Revelation</a:t>
            </a:r>
          </a:p>
          <a:p>
            <a:pPr marL="0" marR="0">
              <a:spcBef>
                <a:spcPts val="0"/>
              </a:spcBef>
              <a:spcAft>
                <a:spcPts val="0"/>
              </a:spcAft>
            </a:pPr>
            <a:endParaRPr lang="en-US" sz="52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5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Humbleness is key to success in the kingdom</a:t>
            </a:r>
            <a:endParaRPr lang="en-US" sz="52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 name="Content Placeholder 9" descr="Eggs and chick">
            <a:extLst>
              <a:ext uri="{FF2B5EF4-FFF2-40B4-BE49-F238E27FC236}">
                <a16:creationId xmlns:a16="http://schemas.microsoft.com/office/drawing/2014/main" id="{F4C270BE-0D4F-2892-E70F-5049B76E092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74857" y="3541418"/>
            <a:ext cx="4974872" cy="3316582"/>
          </a:xfrm>
        </p:spPr>
      </p:pic>
    </p:spTree>
    <p:extLst>
      <p:ext uri="{BB962C8B-B14F-4D97-AF65-F5344CB8AC3E}">
        <p14:creationId xmlns:p14="http://schemas.microsoft.com/office/powerpoint/2010/main" val="2727255057"/>
      </p:ext>
    </p:extLst>
  </p:cSld>
  <p:clrMapOvr>
    <a:masterClrMapping/>
  </p:clrMapOvr>
</p:sld>
</file>

<file path=ppt/theme/theme1.xml><?xml version="1.0" encoding="utf-8"?>
<a:theme xmlns:a="http://schemas.openxmlformats.org/drawingml/2006/main" name="DappledVTI">
  <a:themeElements>
    <a:clrScheme name="AnalogousFromLightSeed_2SEEDS">
      <a:dk1>
        <a:srgbClr val="000000"/>
      </a:dk1>
      <a:lt1>
        <a:srgbClr val="FFFFFF"/>
      </a:lt1>
      <a:dk2>
        <a:srgbClr val="302E1B"/>
      </a:dk2>
      <a:lt2>
        <a:srgbClr val="F0F1F3"/>
      </a:lt2>
      <a:accent1>
        <a:srgbClr val="A8A15F"/>
      </a:accent1>
      <a:accent2>
        <a:srgbClr val="C6976B"/>
      </a:accent2>
      <a:accent3>
        <a:srgbClr val="96A86F"/>
      </a:accent3>
      <a:accent4>
        <a:srgbClr val="62AD90"/>
      </a:accent4>
      <a:accent5>
        <a:srgbClr val="71AAAB"/>
      </a:accent5>
      <a:accent6>
        <a:srgbClr val="71A1C8"/>
      </a:accent6>
      <a:hlink>
        <a:srgbClr val="6B72A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12334</TotalTime>
  <Words>2433</Words>
  <Application>Microsoft Office PowerPoint</Application>
  <PresentationFormat>Widescreen</PresentationFormat>
  <Paragraphs>145</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Avenir Next LT Pro</vt:lpstr>
      <vt:lpstr>AvenirNext LT Pro Medium</vt:lpstr>
      <vt:lpstr>Berlin Sans FB Demi</vt:lpstr>
      <vt:lpstr>Calibri</vt:lpstr>
      <vt:lpstr>Sabon Next LT</vt:lpstr>
      <vt:lpstr>DappledVTI</vt:lpstr>
      <vt:lpstr>Medical Murder is the #1 Cause of Death in the U.S. – By Design (People Are Too Expensive – Satan’s Big Lie) </vt:lpstr>
      <vt:lpstr>We’ve been programmed to believe lies – from all sides and angles    </vt:lpstr>
      <vt:lpstr>Facts:</vt:lpstr>
      <vt:lpstr>Introduction to Deceptive Exoteric Strategies </vt:lpstr>
      <vt:lpstr>Review:  What Does Each Side Offer? </vt:lpstr>
      <vt:lpstr>Satan’s favorite propaganda tool </vt:lpstr>
      <vt:lpstr>What is going on?  A 6000-year Second Law of Thermodynamics project in the works. Satan’s first deception – knowledge will make you like God! </vt:lpstr>
      <vt:lpstr>What does God say about these traps? </vt:lpstr>
      <vt:lpstr>We’ve Been Programmed – All Based on One Lie! </vt:lpstr>
      <vt:lpstr>Some Examples… Alexandra describes the importance of understanding Satan’s game (the matrix) well:  https://www.bitchute.com/video/gXZIJPrw2ISr/</vt:lpstr>
      <vt:lpstr>More…</vt:lpstr>
      <vt:lpstr>A quiz – What do you believe?  Beliefs motivate all actions! </vt:lpstr>
      <vt:lpstr>PowerPoint Presentation</vt:lpstr>
      <vt:lpstr>   Conclusion:  Our desire for knowledge makes us easy targets of deception.  Grounded beliefs are essential to guard us against the enemy’s tactics. </vt:lpstr>
      <vt:lpstr>PowerPoint Presentation</vt:lpstr>
      <vt:lpstr>Some background…</vt:lpstr>
      <vt:lpstr>Did God Really Say… </vt:lpstr>
      <vt:lpstr>Satan preys on our desire for self-rule. The anti-Christ beast system has three major exoteric components (traps):  law and religion to control and money to motivate.  We have been deceived to believe that by following these three tricks, we’ll obtain security and comfort.  The second beast is the false prophet giving the illusion of providing this exchange, substituting for the Great Exchange – a bad trade (dime for nickel trick).  </vt:lpstr>
      <vt:lpstr>The Temptation of the Beast Systems is Constantly at our Doorstep</vt:lpstr>
      <vt:lpstr>PowerPoint Presentation</vt:lpstr>
      <vt:lpstr>PowerPoint Presentation</vt:lpstr>
      <vt:lpstr>COVID PSYOP proved medical murder was by design </vt:lpstr>
      <vt:lpstr>An Illustration</vt:lpstr>
      <vt:lpstr>     I Can’t Seem to Get Out of the Game!</vt:lpstr>
      <vt:lpstr>PowerPoint Presentation</vt:lpstr>
      <vt:lpstr>PowerPoint Presentation</vt:lpstr>
      <vt:lpstr>Just a historical phase? </vt:lpstr>
      <vt:lpstr>Most people don't realize what's happening </vt:lpstr>
      <vt:lpstr>PowerPoint Presentation</vt:lpstr>
      <vt:lpstr>           Medical Murder is the #1 Cause of Death in the U.S. – By Design (People Are Too Expensive – Satan’s Big Lie)  Up Next…</vt:lpstr>
    </vt:vector>
  </TitlesOfParts>
  <Compan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Hospitals are the Killing Fields</dc:title>
  <dc:creator>Kevin Tuttle</dc:creator>
  <cp:lastModifiedBy>Scott Schara</cp:lastModifiedBy>
  <cp:revision>107</cp:revision>
  <dcterms:created xsi:type="dcterms:W3CDTF">2022-07-26T14:20:47Z</dcterms:created>
  <dcterms:modified xsi:type="dcterms:W3CDTF">2023-10-11T16:53:37Z</dcterms:modified>
</cp:coreProperties>
</file>